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gif" ContentType="image/gif"/>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6"/>
  </p:notesMasterIdLst>
  <p:sldIdLst>
    <p:sldId id="289" r:id="rId2"/>
    <p:sldId id="285" r:id="rId3"/>
    <p:sldId id="286" r:id="rId4"/>
    <p:sldId id="287" r:id="rId5"/>
    <p:sldId id="284" r:id="rId6"/>
    <p:sldId id="279" r:id="rId7"/>
    <p:sldId id="265" r:id="rId8"/>
    <p:sldId id="280" r:id="rId9"/>
    <p:sldId id="281" r:id="rId10"/>
    <p:sldId id="283" r:id="rId11"/>
    <p:sldId id="282" r:id="rId12"/>
    <p:sldId id="257" r:id="rId13"/>
    <p:sldId id="261" r:id="rId14"/>
    <p:sldId id="264" r:id="rId15"/>
    <p:sldId id="268" r:id="rId16"/>
    <p:sldId id="271" r:id="rId17"/>
    <p:sldId id="276" r:id="rId18"/>
    <p:sldId id="272" r:id="rId19"/>
    <p:sldId id="270" r:id="rId20"/>
    <p:sldId id="275" r:id="rId21"/>
    <p:sldId id="273" r:id="rId22"/>
    <p:sldId id="274" r:id="rId23"/>
    <p:sldId id="277"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15621" autoAdjust="0"/>
    <p:restoredTop sz="59568" autoAdjust="0"/>
  </p:normalViewPr>
  <p:slideViewPr>
    <p:cSldViewPr>
      <p:cViewPr>
        <p:scale>
          <a:sx n="70" d="100"/>
          <a:sy n="70" d="100"/>
        </p:scale>
        <p:origin x="-1854" y="-576"/>
      </p:cViewPr>
      <p:guideLst>
        <p:guide orient="horz" pos="2160"/>
        <p:guide pos="2880"/>
      </p:guideLst>
    </p:cSldViewPr>
  </p:slideViewPr>
  <p:outlineViewPr>
    <p:cViewPr>
      <p:scale>
        <a:sx n="33" d="100"/>
        <a:sy n="33" d="100"/>
      </p:scale>
      <p:origin x="0" y="342"/>
    </p:cViewPr>
  </p:outlin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0D9EF-A4D4-48EB-8BCA-82DD2701291E}" type="datetimeFigureOut">
              <a:rPr lang="en-US" smtClean="0"/>
              <a:t>11/5/2011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1DC4B-695F-46C8-B4D8-D7075420BAC0}" type="slidenum">
              <a:rPr lang="en-US" smtClean="0"/>
              <a:t>‹#›</a:t>
            </a:fld>
            <a:endParaRPr lang="en-US"/>
          </a:p>
        </p:txBody>
      </p:sp>
    </p:spTree>
    <p:extLst>
      <p:ext uri="{BB962C8B-B14F-4D97-AF65-F5344CB8AC3E}">
        <p14:creationId xmlns:p14="http://schemas.microsoft.com/office/powerpoint/2010/main" val="95002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ABACF73-B8AE-4805-8293-897ED5ECF282}" type="datetimeFigureOut">
              <a:rPr lang="en-US" smtClean="0"/>
              <a:t>11/5/2011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1D1443D-332D-4EE5-A79F-EBCBFC0C8498}"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BACF73-B8AE-4805-8293-897ED5ECF282}" type="datetimeFigureOut">
              <a:rPr lang="en-US" smtClean="0"/>
              <a:t>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1443D-332D-4EE5-A79F-EBCBFC0C84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BACF73-B8AE-4805-8293-897ED5ECF282}" type="datetimeFigureOut">
              <a:rPr lang="en-US" smtClean="0"/>
              <a:t>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1443D-332D-4EE5-A79F-EBCBFC0C84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ABACF73-B8AE-4805-8293-897ED5ECF282}" type="datetimeFigureOut">
              <a:rPr lang="en-US" smtClean="0"/>
              <a:t>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1443D-332D-4EE5-A79F-EBCBFC0C8498}"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BACF73-B8AE-4805-8293-897ED5ECF282}" type="datetimeFigureOut">
              <a:rPr lang="en-US" smtClean="0"/>
              <a:t>11/5/2011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1D1443D-332D-4EE5-A79F-EBCBFC0C849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ABACF73-B8AE-4805-8293-897ED5ECF282}" type="datetimeFigureOut">
              <a:rPr lang="en-US" smtClean="0"/>
              <a:t>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1443D-332D-4EE5-A79F-EBCBFC0C8498}"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ABACF73-B8AE-4805-8293-897ED5ECF282}" type="datetimeFigureOut">
              <a:rPr lang="en-US" smtClean="0"/>
              <a:t>11/5/2011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D1443D-332D-4EE5-A79F-EBCBFC0C8498}"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BACF73-B8AE-4805-8293-897ED5ECF282}" type="datetimeFigureOut">
              <a:rPr lang="en-US" smtClean="0"/>
              <a:t>11/5/2011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D1443D-332D-4EE5-A79F-EBCBFC0C84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ACF73-B8AE-4805-8293-897ED5ECF282}" type="datetimeFigureOut">
              <a:rPr lang="en-US" smtClean="0"/>
              <a:t>11/5/2011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D1443D-332D-4EE5-A79F-EBCBFC0C84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BACF73-B8AE-4805-8293-897ED5ECF282}" type="datetimeFigureOut">
              <a:rPr lang="en-US" smtClean="0"/>
              <a:t>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1443D-332D-4EE5-A79F-EBCBFC0C8498}"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BACF73-B8AE-4805-8293-897ED5ECF282}" type="datetimeFigureOut">
              <a:rPr lang="en-US" smtClean="0"/>
              <a:t>11/5/2011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1D1443D-332D-4EE5-A79F-EBCBFC0C8498}"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ABACF73-B8AE-4805-8293-897ED5ECF282}" type="datetimeFigureOut">
              <a:rPr lang="en-US" smtClean="0"/>
              <a:t>11/5/2011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1D1443D-332D-4EE5-A79F-EBCBFC0C84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2526" y="2967335"/>
            <a:ext cx="481894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Monkey Bars</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descr="C:\Users\Farah\AppData\Local\Microsoft\Windows\Temporary Internet Files\Content.IE5\H1N0EELD\MP90044658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14202"/>
            <a:ext cx="1981200" cy="210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92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48690"/>
            <a:ext cx="8866830" cy="6063198"/>
          </a:xfrm>
          <a:prstGeom prst="rect">
            <a:avLst/>
          </a:prstGeom>
          <a:noFill/>
        </p:spPr>
        <p:txBody>
          <a:bodyPr wrap="square" rtlCol="0">
            <a:spAutoFit/>
          </a:bodyPr>
          <a:lstStyle/>
          <a:p>
            <a:r>
              <a:rPr lang="en-US" sz="2800" dirty="0" smtClean="0">
                <a:solidFill>
                  <a:srgbClr val="7030A0"/>
                </a:solidFill>
              </a:rPr>
              <a:t>Key terms:</a:t>
            </a:r>
          </a:p>
          <a:p>
            <a:endParaRPr lang="en-US" dirty="0">
              <a:solidFill>
                <a:srgbClr val="FF0000"/>
              </a:solidFill>
            </a:endParaRPr>
          </a:p>
          <a:p>
            <a:r>
              <a:rPr lang="en-US" b="1" dirty="0" smtClean="0">
                <a:solidFill>
                  <a:srgbClr val="FF0000"/>
                </a:solidFill>
              </a:rPr>
              <a:t>The playground</a:t>
            </a:r>
          </a:p>
          <a:p>
            <a:r>
              <a:rPr lang="en-US" dirty="0" smtClean="0"/>
              <a:t>Is the area where 70% of the trading took place for the time chosen.</a:t>
            </a:r>
          </a:p>
          <a:p>
            <a:endParaRPr lang="en-US" dirty="0">
              <a:solidFill>
                <a:srgbClr val="FF0000"/>
              </a:solidFill>
            </a:endParaRPr>
          </a:p>
          <a:p>
            <a:r>
              <a:rPr lang="en-US" b="1" dirty="0" smtClean="0">
                <a:solidFill>
                  <a:srgbClr val="FF0000"/>
                </a:solidFill>
              </a:rPr>
              <a:t>Monkey Bar</a:t>
            </a:r>
          </a:p>
          <a:p>
            <a:r>
              <a:rPr lang="en-US" dirty="0" smtClean="0"/>
              <a:t>Is where the market traded most throughout the trading time frame</a:t>
            </a:r>
          </a:p>
          <a:p>
            <a:r>
              <a:rPr lang="en-US" dirty="0" smtClean="0"/>
              <a:t>Assigned. It is considered the mean or point of control in other </a:t>
            </a:r>
          </a:p>
          <a:p>
            <a:r>
              <a:rPr lang="en-US" dirty="0" smtClean="0"/>
              <a:t>Profile charts.</a:t>
            </a:r>
          </a:p>
          <a:p>
            <a:endParaRPr lang="en-US" dirty="0"/>
          </a:p>
          <a:p>
            <a:r>
              <a:rPr lang="en-US" b="1" dirty="0" smtClean="0">
                <a:solidFill>
                  <a:srgbClr val="FF0000"/>
                </a:solidFill>
              </a:rPr>
              <a:t>TPO</a:t>
            </a:r>
          </a:p>
          <a:p>
            <a:r>
              <a:rPr lang="en-US" dirty="0" smtClean="0"/>
              <a:t>Time price opportunities – each one represent a digit. When the price</a:t>
            </a:r>
          </a:p>
          <a:p>
            <a:r>
              <a:rPr lang="en-US" dirty="0" smtClean="0"/>
              <a:t>Falls into a specified interval within the 1</a:t>
            </a:r>
            <a:r>
              <a:rPr lang="en-US" baseline="30000" dirty="0" smtClean="0"/>
              <a:t>st</a:t>
            </a:r>
            <a:r>
              <a:rPr lang="en-US" dirty="0" smtClean="0"/>
              <a:t> aggregation period, the interval </a:t>
            </a:r>
          </a:p>
          <a:p>
            <a:r>
              <a:rPr lang="en-US" dirty="0" smtClean="0"/>
              <a:t>Is assigned a number in a digit.</a:t>
            </a:r>
          </a:p>
          <a:p>
            <a:endParaRPr lang="en-US" dirty="0">
              <a:solidFill>
                <a:srgbClr val="FF0000"/>
              </a:solidFill>
            </a:endParaRPr>
          </a:p>
          <a:p>
            <a:r>
              <a:rPr lang="en-US" b="1" dirty="0" smtClean="0">
                <a:solidFill>
                  <a:srgbClr val="FF0000"/>
                </a:solidFill>
              </a:rPr>
              <a:t>Opening TPO </a:t>
            </a:r>
            <a:r>
              <a:rPr lang="en-US" dirty="0" smtClean="0"/>
              <a:t>– shows the 1</a:t>
            </a:r>
            <a:r>
              <a:rPr lang="en-US" baseline="30000" dirty="0" smtClean="0"/>
              <a:t>st</a:t>
            </a:r>
            <a:r>
              <a:rPr lang="en-US" dirty="0" smtClean="0"/>
              <a:t> TPO in the profile. A highlighted square.</a:t>
            </a:r>
          </a:p>
          <a:p>
            <a:endParaRPr lang="en-US" dirty="0"/>
          </a:p>
          <a:p>
            <a:r>
              <a:rPr lang="en-US" b="1" dirty="0" smtClean="0">
                <a:solidFill>
                  <a:srgbClr val="FF0000"/>
                </a:solidFill>
              </a:rPr>
              <a:t>Last TPO  </a:t>
            </a:r>
            <a:r>
              <a:rPr lang="en-US" dirty="0" smtClean="0"/>
              <a:t>- The last price of the closing of the profile is pointed out on the right with an arrow</a:t>
            </a:r>
          </a:p>
          <a:p>
            <a:r>
              <a:rPr lang="en-US" dirty="0" smtClean="0"/>
              <a:t>And highlighted price.</a:t>
            </a:r>
          </a:p>
          <a:p>
            <a:endParaRPr lang="en-US" dirty="0" smtClean="0"/>
          </a:p>
          <a:p>
            <a:endParaRPr lang="en-US" dirty="0"/>
          </a:p>
        </p:txBody>
      </p:sp>
    </p:spTree>
    <p:extLst>
      <p:ext uri="{BB962C8B-B14F-4D97-AF65-F5344CB8AC3E}">
        <p14:creationId xmlns:p14="http://schemas.microsoft.com/office/powerpoint/2010/main" val="3163433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Farah\Documents\key ter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295400"/>
            <a:ext cx="8000999"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938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7" name="Picture 3" descr="http://mediaserver.thinkorswim.com/notices/shot_021011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90600"/>
            <a:ext cx="6400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0" y="4419600"/>
            <a:ext cx="7848600" cy="923330"/>
          </a:xfrm>
          <a:prstGeom prst="rect">
            <a:avLst/>
          </a:prstGeom>
        </p:spPr>
        <p:txBody>
          <a:bodyPr wrap="square">
            <a:spAutoFit/>
          </a:bodyPr>
          <a:lstStyle/>
          <a:p>
            <a:r>
              <a:rPr lang="en-US" dirty="0"/>
              <a:t>The Monkey Bars chart type displays price action over the time period at specified price </a:t>
            </a:r>
            <a:r>
              <a:rPr lang="en-US" dirty="0" smtClean="0"/>
              <a:t>levels. The sequence of colors used to distinguish the decades is shown in the upper corner of the chart.</a:t>
            </a:r>
            <a:endParaRPr lang="en-US" dirty="0"/>
          </a:p>
        </p:txBody>
      </p:sp>
    </p:spTree>
    <p:extLst>
      <p:ext uri="{BB962C8B-B14F-4D97-AF65-F5344CB8AC3E}">
        <p14:creationId xmlns:p14="http://schemas.microsoft.com/office/powerpoint/2010/main" val="1096876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708160"/>
            <a:ext cx="540692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Verdana" pitchFamily="34" charset="0"/>
                <a:cs typeface="Arial" pitchFamily="34" charset="0"/>
              </a:rPr>
              <a:t/>
            </a:r>
            <a:br>
              <a:rPr kumimoji="0" lang="en-US" sz="900" b="0" i="0" u="none" strike="noStrike" cap="none" normalizeH="0" baseline="0" dirty="0" smtClean="0">
                <a:ln>
                  <a:noFill/>
                </a:ln>
                <a:solidFill>
                  <a:schemeClr val="tx1"/>
                </a:solidFill>
                <a:effectLst/>
                <a:latin typeface="Verdana" pitchFamily="34" charset="0"/>
                <a:cs typeface="Arial" pitchFamily="34" charset="0"/>
              </a:rPr>
            </a:br>
            <a:r>
              <a:rPr kumimoji="0" lang="en-US" sz="900" b="0" i="0" u="none" strike="noStrike" cap="none" normalizeH="0" baseline="0" dirty="0" smtClean="0">
                <a:ln>
                  <a:noFill/>
                </a:ln>
                <a:solidFill>
                  <a:schemeClr val="tx1"/>
                </a:solidFill>
                <a:effectLst/>
                <a:latin typeface="Verdana" pitchFamily="34" charset="0"/>
                <a:cs typeface="Arial" pitchFamily="34" charset="0"/>
              </a:rPr>
              <a:t>  </a:t>
            </a:r>
            <a:r>
              <a:rPr kumimoji="0" lang="en-US" sz="21300" b="0" i="0" u="none" strike="noStrike" cap="none" normalizeH="0" baseline="0" dirty="0" smtClean="0">
                <a:ln>
                  <a:noFill/>
                </a:ln>
                <a:solidFill>
                  <a:schemeClr val="tx1"/>
                </a:solidFill>
                <a:effectLst/>
                <a:latin typeface="Verdana" pitchFamily="34" charset="0"/>
                <a:cs typeface="Arial" pitchFamily="34" charset="0"/>
              </a:rPr>
              <a:t> </a:t>
            </a:r>
            <a:r>
              <a:rPr kumimoji="0" lang="en-US" sz="900" b="0" i="0" u="none" strike="noStrike" cap="none" normalizeH="0" baseline="0" dirty="0" smtClean="0">
                <a:ln>
                  <a:noFill/>
                </a:ln>
                <a:solidFill>
                  <a:schemeClr val="tx1"/>
                </a:solidFill>
                <a:effectLst/>
                <a:latin typeface="Verdana" pitchFamily="34" charset="0"/>
                <a:cs typeface="Arial" pitchFamily="34" charset="0"/>
              </a:rPr>
              <a:t>                                                                                    The Monkey Bars</a:t>
            </a:r>
          </a:p>
        </p:txBody>
      </p:sp>
      <p:pic>
        <p:nvPicPr>
          <p:cNvPr id="2051" name="Picture 3" descr="http://mediaserver.thinkorswim.com/notices/shot_021011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3390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199" y="4343400"/>
            <a:ext cx="8948057" cy="1200329"/>
          </a:xfrm>
          <a:prstGeom prst="rect">
            <a:avLst/>
          </a:prstGeom>
        </p:spPr>
        <p:txBody>
          <a:bodyPr wrap="square">
            <a:spAutoFit/>
          </a:bodyPr>
          <a:lstStyle/>
          <a:p>
            <a:r>
              <a:rPr lang="en-US" dirty="0" smtClean="0"/>
              <a:t> The Monkey Bars Expanded chart type converts regular bars/candles to the Monkey Bars style view. Its algorithm is similar to that of Monkey Bars, but the columns are not collapsed. In contrast to Monkey Bars, the chart does not resemble a bell-shaped curve but actually repeats the regular price action pattern</a:t>
            </a:r>
            <a:endParaRPr lang="en-US" dirty="0"/>
          </a:p>
        </p:txBody>
      </p:sp>
    </p:spTree>
    <p:extLst>
      <p:ext uri="{BB962C8B-B14F-4D97-AF65-F5344CB8AC3E}">
        <p14:creationId xmlns:p14="http://schemas.microsoft.com/office/powerpoint/2010/main" val="110898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3.bp.blogspot.com/-hwQ_W5DjgrY/TVgE857pFqI/AAAAAAAACig/u3QN_LJSIbo/s1600/CL+MP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970" y="-3505200"/>
            <a:ext cx="15849600" cy="967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554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0" y="1524000"/>
            <a:ext cx="3008313" cy="4691063"/>
          </a:xfrm>
        </p:spPr>
        <p:txBody>
          <a:bodyPr>
            <a:normAutofit fontScale="92500" lnSpcReduction="10000"/>
          </a:bodyPr>
          <a:lstStyle/>
          <a:p>
            <a:r>
              <a:rPr lang="en-US" dirty="0" smtClean="0"/>
              <a:t>TOS programed it so that if you wanted to you could see the market profile in the form of a bar chart while leaving the value area and point of control on the chart. Also what had never been done before is the ability to overlay studies on the chart as well such as volume.</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4" y="533400"/>
            <a:ext cx="5857875"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383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Farah\Documents\clz1 monkey b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792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Farah\Documents\6DAY CLZ1 M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
            <a:ext cx="11506200" cy="617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81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Farah\Documents\bidu monke b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11506200" cy="662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21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Farah\Documents\MAG MB EXPAND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48" y="762000"/>
            <a:ext cx="9026652" cy="557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367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447800"/>
            <a:ext cx="4572000" cy="4154984"/>
          </a:xfrm>
          <a:prstGeom prst="rect">
            <a:avLst/>
          </a:prstGeom>
        </p:spPr>
        <p:txBody>
          <a:bodyPr>
            <a:spAutoFit/>
          </a:bodyPr>
          <a:lstStyle/>
          <a:p>
            <a:r>
              <a:rPr lang="en-US" sz="2400" b="1" dirty="0">
                <a:solidFill>
                  <a:srgbClr val="FFC000"/>
                </a:solidFill>
              </a:rPr>
              <a:t>IN THEORY</a:t>
            </a:r>
          </a:p>
          <a:p>
            <a:pPr algn="just"/>
            <a:r>
              <a:rPr lang="en-US" sz="2000" dirty="0"/>
              <a:t>The concept of Market Profile stems from the idea </a:t>
            </a:r>
            <a:r>
              <a:rPr lang="en-US" sz="2000" dirty="0" smtClean="0"/>
              <a:t>that markets </a:t>
            </a:r>
            <a:r>
              <a:rPr lang="en-US" sz="2000" dirty="0"/>
              <a:t>have a form of organization determined by </a:t>
            </a:r>
            <a:r>
              <a:rPr lang="en-US" sz="2000" dirty="0" smtClean="0"/>
              <a:t>time, price</a:t>
            </a:r>
            <a:r>
              <a:rPr lang="en-US" sz="2000" dirty="0"/>
              <a:t>, and volume. Each day, the market will develop a </a:t>
            </a:r>
            <a:r>
              <a:rPr lang="en-US" sz="2000" dirty="0" smtClean="0"/>
              <a:t>range for </a:t>
            </a:r>
            <a:r>
              <a:rPr lang="en-US" sz="2000" dirty="0"/>
              <a:t>the day and a </a:t>
            </a:r>
            <a:r>
              <a:rPr lang="en-US" sz="2000" i="1" dirty="0"/>
              <a:t>value area</a:t>
            </a:r>
            <a:r>
              <a:rPr lang="en-US" sz="2000" dirty="0"/>
              <a:t>, which represents an </a:t>
            </a:r>
            <a:r>
              <a:rPr lang="en-US" sz="2000" dirty="0" smtClean="0"/>
              <a:t>equilibrium point </a:t>
            </a:r>
            <a:r>
              <a:rPr lang="en-US" sz="2000" dirty="0"/>
              <a:t>where there are an equal number of buyers and sellers.</a:t>
            </a:r>
          </a:p>
          <a:p>
            <a:pPr algn="just"/>
            <a:r>
              <a:rPr lang="en-US" sz="2000" dirty="0"/>
              <a:t>In this area, prices never stay stagnant. They are </a:t>
            </a:r>
            <a:r>
              <a:rPr lang="en-US" sz="2000" dirty="0" smtClean="0"/>
              <a:t>constantly diverging</a:t>
            </a:r>
            <a:r>
              <a:rPr lang="en-US" sz="2000" dirty="0"/>
              <a:t>, and Market Profile records this activity for traders</a:t>
            </a:r>
          </a:p>
          <a:p>
            <a:pPr algn="just"/>
            <a:r>
              <a:rPr lang="en-US" sz="2000" dirty="0"/>
              <a:t>to interpret.</a:t>
            </a:r>
          </a:p>
        </p:txBody>
      </p:sp>
    </p:spTree>
    <p:extLst>
      <p:ext uri="{BB962C8B-B14F-4D97-AF65-F5344CB8AC3E}">
        <p14:creationId xmlns:p14="http://schemas.microsoft.com/office/powerpoint/2010/main" val="4167481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Farah\Documents\2011-11-04-TOS_CHAR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
            <a:ext cx="12192000" cy="632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790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Farah\Documents\breakaw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09600"/>
            <a:ext cx="11887200" cy="586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347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Farah\Documents\2min 1 day m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33400"/>
            <a:ext cx="11658600" cy="594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298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Farah\Documents\5min clz1 monke bar breakou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
            <a:ext cx="10820400" cy="640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953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0"/>
            <a:ext cx="7239000" cy="2893100"/>
          </a:xfrm>
          <a:prstGeom prst="rect">
            <a:avLst/>
          </a:prstGeom>
        </p:spPr>
        <p:txBody>
          <a:bodyPr wrap="square">
            <a:spAutoFit/>
          </a:bodyPr>
          <a:lstStyle/>
          <a:p>
            <a:r>
              <a:rPr lang="en-US" sz="2000" b="1" dirty="0">
                <a:solidFill>
                  <a:srgbClr val="FFC000"/>
                </a:solidFill>
              </a:rPr>
              <a:t>CONCLUSION</a:t>
            </a:r>
          </a:p>
          <a:p>
            <a:r>
              <a:rPr lang="en-US" dirty="0"/>
              <a:t>Market Profile reveals several factors that provide you with</a:t>
            </a:r>
          </a:p>
          <a:p>
            <a:r>
              <a:rPr lang="en-US" dirty="0"/>
              <a:t>an idea of the trading activity taking place in the markets.</a:t>
            </a:r>
          </a:p>
          <a:p>
            <a:r>
              <a:rPr lang="en-US" dirty="0"/>
              <a:t>Monitoring the market action will enable you to determine</a:t>
            </a:r>
          </a:p>
          <a:p>
            <a:r>
              <a:rPr lang="en-US" dirty="0"/>
              <a:t>the type of day that is developing, whether a price trend </a:t>
            </a:r>
            <a:r>
              <a:rPr lang="en-US" dirty="0" smtClean="0"/>
              <a:t>has started</a:t>
            </a:r>
            <a:r>
              <a:rPr lang="en-US" dirty="0"/>
              <a:t>, what the value area is, the type of activity (</a:t>
            </a:r>
            <a:r>
              <a:rPr lang="en-US" dirty="0" smtClean="0"/>
              <a:t>initiative or </a:t>
            </a:r>
            <a:r>
              <a:rPr lang="en-US" dirty="0"/>
              <a:t>responsive) taking place, whether the activity is </a:t>
            </a:r>
            <a:r>
              <a:rPr lang="en-US" dirty="0" smtClean="0"/>
              <a:t>continuing or </a:t>
            </a:r>
            <a:r>
              <a:rPr lang="en-US" dirty="0"/>
              <a:t>changing from the previous day, and whether the market </a:t>
            </a:r>
            <a:r>
              <a:rPr lang="en-US" dirty="0" smtClean="0"/>
              <a:t>is trending </a:t>
            </a:r>
            <a:r>
              <a:rPr lang="en-US" dirty="0"/>
              <a:t>or bracketing. Combining Market Profile </a:t>
            </a:r>
            <a:r>
              <a:rPr lang="en-US" dirty="0" smtClean="0"/>
              <a:t>with indicators </a:t>
            </a:r>
            <a:r>
              <a:rPr lang="en-US" dirty="0"/>
              <a:t>such as moving averages can help you create </a:t>
            </a:r>
            <a:r>
              <a:rPr lang="en-US" dirty="0" smtClean="0"/>
              <a:t>a successful </a:t>
            </a:r>
            <a:r>
              <a:rPr lang="en-US" dirty="0"/>
              <a:t>trading strategy.</a:t>
            </a:r>
          </a:p>
        </p:txBody>
      </p:sp>
    </p:spTree>
    <p:extLst>
      <p:ext uri="{BB962C8B-B14F-4D97-AF65-F5344CB8AC3E}">
        <p14:creationId xmlns:p14="http://schemas.microsoft.com/office/powerpoint/2010/main" val="2090987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136339"/>
            <a:ext cx="4572000" cy="3416320"/>
          </a:xfrm>
          <a:prstGeom prst="rect">
            <a:avLst/>
          </a:prstGeom>
        </p:spPr>
        <p:txBody>
          <a:bodyPr>
            <a:spAutoFit/>
          </a:bodyPr>
          <a:lstStyle/>
          <a:p>
            <a:r>
              <a:rPr lang="en-US" sz="2400" dirty="0"/>
              <a:t>J. Peter </a:t>
            </a:r>
            <a:r>
              <a:rPr lang="en-US" sz="2400" dirty="0" err="1"/>
              <a:t>Steidlmayer</a:t>
            </a:r>
            <a:r>
              <a:rPr lang="en-US" sz="2400" dirty="0"/>
              <a:t> developed Market Profile in the </a:t>
            </a:r>
            <a:r>
              <a:rPr lang="en-US" sz="2400" dirty="0" smtClean="0"/>
              <a:t>1980s in </a:t>
            </a:r>
            <a:r>
              <a:rPr lang="en-US" sz="2400" dirty="0"/>
              <a:t>conjunction with the Chicago Board of Trade. Traders </a:t>
            </a:r>
            <a:r>
              <a:rPr lang="en-US" sz="2400" dirty="0" smtClean="0"/>
              <a:t>who use </a:t>
            </a:r>
            <a:r>
              <a:rPr lang="en-US" sz="2400" dirty="0"/>
              <a:t>it say that they get an in-depth understanding of </a:t>
            </a:r>
            <a:r>
              <a:rPr lang="en-US" sz="2400" dirty="0" smtClean="0"/>
              <a:t>the market</a:t>
            </a:r>
            <a:r>
              <a:rPr lang="en-US" sz="2400" dirty="0"/>
              <a:t>, contributing to improved trading. Many factors </a:t>
            </a:r>
            <a:r>
              <a:rPr lang="en-US" sz="2400" dirty="0" smtClean="0"/>
              <a:t>can be </a:t>
            </a:r>
            <a:r>
              <a:rPr lang="en-US" sz="2400" dirty="0"/>
              <a:t>monitored from Market Profile.</a:t>
            </a:r>
          </a:p>
        </p:txBody>
      </p:sp>
    </p:spTree>
    <p:extLst>
      <p:ext uri="{BB962C8B-B14F-4D97-AF65-F5344CB8AC3E}">
        <p14:creationId xmlns:p14="http://schemas.microsoft.com/office/powerpoint/2010/main" val="2314039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1828800"/>
            <a:ext cx="4572000" cy="3477875"/>
          </a:xfrm>
          <a:prstGeom prst="rect">
            <a:avLst/>
          </a:prstGeom>
        </p:spPr>
        <p:txBody>
          <a:bodyPr>
            <a:spAutoFit/>
          </a:bodyPr>
          <a:lstStyle/>
          <a:p>
            <a:r>
              <a:rPr lang="en-US" sz="2000" dirty="0"/>
              <a:t>Market Profile is not an indicator in the typical sense. </a:t>
            </a:r>
            <a:r>
              <a:rPr lang="en-US" sz="2000" dirty="0" smtClean="0"/>
              <a:t>It does </a:t>
            </a:r>
            <a:r>
              <a:rPr lang="en-US" sz="2000" dirty="0"/>
              <a:t>not provide buy/sell </a:t>
            </a:r>
            <a:r>
              <a:rPr lang="en-US" sz="2000" dirty="0" smtClean="0"/>
              <a:t>recommendations </a:t>
            </a:r>
            <a:r>
              <a:rPr lang="en-US" sz="2000" dirty="0"/>
              <a:t>but acts </a:t>
            </a:r>
            <a:r>
              <a:rPr lang="en-US" sz="2000" dirty="0" smtClean="0"/>
              <a:t>more like </a:t>
            </a:r>
            <a:r>
              <a:rPr lang="en-US" sz="2000" dirty="0"/>
              <a:t>a decision-support tool. It organizes the data so </a:t>
            </a:r>
            <a:r>
              <a:rPr lang="en-US" sz="2000" dirty="0" smtClean="0"/>
              <a:t>that you </a:t>
            </a:r>
            <a:r>
              <a:rPr lang="en-US" sz="2000" dirty="0"/>
              <a:t>can understand who is in control of the market, </a:t>
            </a:r>
            <a:r>
              <a:rPr lang="en-US" sz="2000" dirty="0" smtClean="0"/>
              <a:t>what is </a:t>
            </a:r>
            <a:r>
              <a:rPr lang="en-US" sz="2000" dirty="0"/>
              <a:t>perceived as fair value, and the direction of the </a:t>
            </a:r>
            <a:r>
              <a:rPr lang="en-US" sz="2000" dirty="0" smtClean="0"/>
              <a:t>price move</a:t>
            </a:r>
            <a:r>
              <a:rPr lang="en-US" sz="2000" dirty="0"/>
              <a:t>. It is possible to extract enough information </a:t>
            </a:r>
            <a:r>
              <a:rPr lang="en-US" sz="2000" dirty="0" smtClean="0"/>
              <a:t>from Market </a:t>
            </a:r>
            <a:r>
              <a:rPr lang="en-US" sz="2000" dirty="0"/>
              <a:t>Profile for you to position your trades more</a:t>
            </a:r>
          </a:p>
          <a:p>
            <a:r>
              <a:rPr lang="en-US" sz="2000" dirty="0"/>
              <a:t>advantageously.</a:t>
            </a:r>
          </a:p>
        </p:txBody>
      </p:sp>
    </p:spTree>
    <p:extLst>
      <p:ext uri="{BB962C8B-B14F-4D97-AF65-F5344CB8AC3E}">
        <p14:creationId xmlns:p14="http://schemas.microsoft.com/office/powerpoint/2010/main" val="1883848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1752599"/>
            <a:ext cx="4777563" cy="3416320"/>
          </a:xfrm>
          <a:prstGeom prst="rect">
            <a:avLst/>
          </a:prstGeom>
        </p:spPr>
        <p:txBody>
          <a:bodyPr wrap="square">
            <a:spAutoFit/>
          </a:bodyPr>
          <a:lstStyle/>
          <a:p>
            <a:r>
              <a:rPr lang="en-US" dirty="0"/>
              <a:t>“</a:t>
            </a:r>
            <a:r>
              <a:rPr lang="en-US" sz="2400" dirty="0"/>
              <a:t>Market Profile reveals pricing patterns from any market as they develop. </a:t>
            </a:r>
            <a:r>
              <a:rPr lang="en-US" sz="2400" b="1" dirty="0">
                <a:solidFill>
                  <a:srgbClr val="FFC000"/>
                </a:solidFill>
              </a:rPr>
              <a:t>By effectively organizing time and price information, it is possible for traders to see which areas the market is accepting and which ones it is rejecting</a:t>
            </a:r>
            <a:r>
              <a:rPr lang="en-US" sz="2400" dirty="0"/>
              <a:t>…and adjust their trading styles accordingly.”</a:t>
            </a:r>
          </a:p>
        </p:txBody>
      </p:sp>
    </p:spTree>
    <p:extLst>
      <p:ext uri="{BB962C8B-B14F-4D97-AF65-F5344CB8AC3E}">
        <p14:creationId xmlns:p14="http://schemas.microsoft.com/office/powerpoint/2010/main" val="2593124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54864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745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7800"/>
            <a:ext cx="9115063" cy="1477328"/>
          </a:xfrm>
          <a:prstGeom prst="rect">
            <a:avLst/>
          </a:prstGeom>
        </p:spPr>
        <p:txBody>
          <a:bodyPr wrap="square">
            <a:spAutoFit/>
          </a:bodyPr>
          <a:lstStyle/>
          <a:p>
            <a:r>
              <a:rPr lang="en-US" dirty="0"/>
              <a:t>TOS </a:t>
            </a:r>
            <a:r>
              <a:rPr lang="en-US" dirty="0" err="1" smtClean="0"/>
              <a:t>programers</a:t>
            </a:r>
            <a:r>
              <a:rPr lang="en-US" dirty="0" smtClean="0"/>
              <a:t> </a:t>
            </a:r>
            <a:r>
              <a:rPr lang="en-US" dirty="0"/>
              <a:t>developed their version of market profile based on the original concepts with some modifications to adjust for a market that is now open almost 24 hours a day. The original market profile used letters to distinguish a change in period, where monkey bars uses 0-9 and then a color coating scheme with 10 different colors. Lets take a look at a few basic Monkey bar charts the most closely resemble the original market profile concept.</a:t>
            </a:r>
          </a:p>
        </p:txBody>
      </p:sp>
    </p:spTree>
    <p:extLst>
      <p:ext uri="{BB962C8B-B14F-4D97-AF65-F5344CB8AC3E}">
        <p14:creationId xmlns:p14="http://schemas.microsoft.com/office/powerpoint/2010/main" val="4158866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825" y="1600200"/>
            <a:ext cx="9067800" cy="4862870"/>
          </a:xfrm>
          <a:prstGeom prst="rect">
            <a:avLst/>
          </a:prstGeom>
          <a:noFill/>
        </p:spPr>
        <p:txBody>
          <a:bodyPr wrap="square" rtlCol="0">
            <a:spAutoFit/>
          </a:bodyPr>
          <a:lstStyle/>
          <a:p>
            <a:r>
              <a:rPr lang="en-US" sz="2800" dirty="0" smtClean="0">
                <a:solidFill>
                  <a:srgbClr val="FF0000"/>
                </a:solidFill>
              </a:rPr>
              <a:t>What makes Monkey Bar charts different from other profile charts?</a:t>
            </a:r>
          </a:p>
          <a:p>
            <a:endParaRPr lang="en-US" dirty="0">
              <a:solidFill>
                <a:srgbClr val="7030A0"/>
              </a:solidFill>
            </a:endParaRPr>
          </a:p>
          <a:p>
            <a:pPr marL="285750" indent="-285750" algn="just">
              <a:buFont typeface="Arial" pitchFamily="34" charset="0"/>
              <a:buChar char="•"/>
            </a:pPr>
            <a:r>
              <a:rPr lang="en-US" sz="2000" dirty="0" smtClean="0"/>
              <a:t>MB uses numbers for each new price traded in a given time per</a:t>
            </a:r>
          </a:p>
          <a:p>
            <a:pPr algn="just"/>
            <a:r>
              <a:rPr lang="en-US" sz="2000" dirty="0"/>
              <a:t> </a:t>
            </a:r>
            <a:r>
              <a:rPr lang="en-US" sz="2000" dirty="0" smtClean="0"/>
              <a:t>     instead of the letters provided by the exchanges.</a:t>
            </a:r>
          </a:p>
          <a:p>
            <a:pPr algn="just"/>
            <a:endParaRPr lang="en-US" sz="2000" dirty="0"/>
          </a:p>
          <a:p>
            <a:pPr marL="285750" indent="-285750" algn="just">
              <a:buFont typeface="Arial" pitchFamily="34" charset="0"/>
              <a:buChar char="•"/>
            </a:pPr>
            <a:r>
              <a:rPr lang="en-US" sz="2000" dirty="0" smtClean="0"/>
              <a:t>Colors are used for every set of 0-9 numbers to help identify the</a:t>
            </a:r>
          </a:p>
          <a:p>
            <a:pPr algn="just"/>
            <a:r>
              <a:rPr lang="en-US" sz="2000" dirty="0"/>
              <a:t> </a:t>
            </a:r>
            <a:r>
              <a:rPr lang="en-US" sz="2000" dirty="0" smtClean="0"/>
              <a:t>     time and area the market distribution took place. Using colors </a:t>
            </a:r>
          </a:p>
          <a:p>
            <a:pPr algn="just"/>
            <a:r>
              <a:rPr lang="en-US" sz="2000" dirty="0"/>
              <a:t> </a:t>
            </a:r>
            <a:r>
              <a:rPr lang="en-US" sz="2000" dirty="0" smtClean="0"/>
              <a:t>      also help break up the day into time zones.</a:t>
            </a:r>
          </a:p>
          <a:p>
            <a:pPr algn="just"/>
            <a:endParaRPr lang="en-US" sz="2000" dirty="0"/>
          </a:p>
          <a:p>
            <a:pPr marL="285750" indent="-285750" algn="just">
              <a:buFont typeface="Arial" pitchFamily="34" charset="0"/>
              <a:buChar char="•"/>
            </a:pPr>
            <a:r>
              <a:rPr lang="en-US" sz="2000" dirty="0" smtClean="0"/>
              <a:t>Monkey Bars can also be expanded out in a bar chart formation.</a:t>
            </a:r>
          </a:p>
          <a:p>
            <a:pPr algn="just"/>
            <a:r>
              <a:rPr lang="en-US" sz="2000" dirty="0"/>
              <a:t> </a:t>
            </a:r>
            <a:r>
              <a:rPr lang="en-US" sz="2000" dirty="0" smtClean="0"/>
              <a:t>     This allows a trader to see the distribution in a bar formation along</a:t>
            </a:r>
          </a:p>
          <a:p>
            <a:pPr algn="just"/>
            <a:r>
              <a:rPr lang="en-US" sz="2000" dirty="0"/>
              <a:t> </a:t>
            </a:r>
            <a:r>
              <a:rPr lang="en-US" sz="2000" dirty="0" smtClean="0"/>
              <a:t>     with the profile studies overlaid on top of it.</a:t>
            </a:r>
          </a:p>
          <a:p>
            <a:pPr algn="just"/>
            <a:endParaRPr lang="en-US" dirty="0"/>
          </a:p>
          <a:p>
            <a:pPr marL="285750" indent="-285750" algn="just">
              <a:buFont typeface="Arial" pitchFamily="34" charset="0"/>
              <a:buChar char="•"/>
            </a:pPr>
            <a:endParaRPr lang="en-US" dirty="0"/>
          </a:p>
        </p:txBody>
      </p:sp>
    </p:spTree>
    <p:extLst>
      <p:ext uri="{BB962C8B-B14F-4D97-AF65-F5344CB8AC3E}">
        <p14:creationId xmlns:p14="http://schemas.microsoft.com/office/powerpoint/2010/main" val="3434283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295400"/>
            <a:ext cx="7592188" cy="4616648"/>
          </a:xfrm>
          <a:prstGeom prst="rect">
            <a:avLst/>
          </a:prstGeom>
          <a:noFill/>
        </p:spPr>
        <p:txBody>
          <a:bodyPr wrap="square" rtlCol="0">
            <a:spAutoFit/>
          </a:bodyPr>
          <a:lstStyle/>
          <a:p>
            <a:r>
              <a:rPr lang="en-US" sz="2800" dirty="0" smtClean="0">
                <a:solidFill>
                  <a:srgbClr val="FF0000"/>
                </a:solidFill>
              </a:rPr>
              <a:t>Some points to be made when using MB profile charts:</a:t>
            </a:r>
          </a:p>
          <a:p>
            <a:endParaRPr lang="en-US" dirty="0"/>
          </a:p>
          <a:p>
            <a:pPr marL="285750" indent="-285750">
              <a:buFont typeface="Arial" pitchFamily="34" charset="0"/>
              <a:buChar char="•"/>
            </a:pPr>
            <a:r>
              <a:rPr lang="en-US" sz="2000" dirty="0" smtClean="0"/>
              <a:t>A distribution chart such as MB help you to understand</a:t>
            </a:r>
          </a:p>
          <a:p>
            <a:r>
              <a:rPr lang="en-US" sz="2000" dirty="0"/>
              <a:t> </a:t>
            </a:r>
            <a:r>
              <a:rPr lang="en-US" sz="2000" dirty="0" smtClean="0"/>
              <a:t>     who is in control of the market. The long term or short </a:t>
            </a:r>
          </a:p>
          <a:p>
            <a:r>
              <a:rPr lang="en-US" sz="2000" dirty="0"/>
              <a:t> </a:t>
            </a:r>
            <a:r>
              <a:rPr lang="en-US" sz="2000" dirty="0" smtClean="0"/>
              <a:t>     trader.</a:t>
            </a:r>
          </a:p>
          <a:p>
            <a:endParaRPr lang="en-US" sz="2000" dirty="0"/>
          </a:p>
          <a:p>
            <a:pPr marL="285750" indent="-285750">
              <a:buFont typeface="Arial" pitchFamily="34" charset="0"/>
              <a:buChar char="•"/>
            </a:pPr>
            <a:r>
              <a:rPr lang="en-US" sz="2000" dirty="0" smtClean="0"/>
              <a:t>When the market is in a bell shape formation, it is balanced</a:t>
            </a:r>
          </a:p>
          <a:p>
            <a:r>
              <a:rPr lang="en-US" sz="2000" dirty="0"/>
              <a:t> </a:t>
            </a:r>
            <a:r>
              <a:rPr lang="en-US" sz="2000" dirty="0" smtClean="0"/>
              <a:t>     and shows the short term traders are in control. They will</a:t>
            </a:r>
          </a:p>
          <a:p>
            <a:r>
              <a:rPr lang="en-US" sz="2000" dirty="0"/>
              <a:t> </a:t>
            </a:r>
            <a:r>
              <a:rPr lang="en-US" sz="2000" dirty="0" smtClean="0"/>
              <a:t>     trade around the mean or Monkey Bar.</a:t>
            </a:r>
          </a:p>
          <a:p>
            <a:endParaRPr lang="en-US" sz="2000" dirty="0"/>
          </a:p>
          <a:p>
            <a:pPr marL="285750" indent="-285750">
              <a:buFont typeface="Arial" pitchFamily="34" charset="0"/>
              <a:buChar char="•"/>
            </a:pPr>
            <a:r>
              <a:rPr lang="en-US" sz="2000" dirty="0" smtClean="0"/>
              <a:t>When the market moves to a new area to find value, then it </a:t>
            </a:r>
          </a:p>
          <a:p>
            <a:r>
              <a:rPr lang="en-US" sz="2000" dirty="0"/>
              <a:t> </a:t>
            </a:r>
            <a:r>
              <a:rPr lang="en-US" sz="2000" dirty="0" smtClean="0"/>
              <a:t>     becomes imbalanced until it begin to distribute outside of the</a:t>
            </a:r>
          </a:p>
          <a:p>
            <a:r>
              <a:rPr lang="en-US" sz="2000" dirty="0"/>
              <a:t> </a:t>
            </a:r>
            <a:r>
              <a:rPr lang="en-US" sz="2000" dirty="0" smtClean="0"/>
              <a:t>     playground/value area.</a:t>
            </a:r>
            <a:endParaRPr lang="en-US" sz="2000" dirty="0"/>
          </a:p>
        </p:txBody>
      </p:sp>
    </p:spTree>
    <p:extLst>
      <p:ext uri="{BB962C8B-B14F-4D97-AF65-F5344CB8AC3E}">
        <p14:creationId xmlns:p14="http://schemas.microsoft.com/office/powerpoint/2010/main" val="38908420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419C04C-24D8-46C3-ABA7-528B23718452}"/>
</file>

<file path=customXml/itemProps2.xml><?xml version="1.0" encoding="utf-8"?>
<ds:datastoreItem xmlns:ds="http://schemas.openxmlformats.org/officeDocument/2006/customXml" ds:itemID="{72251AD8-7189-4C21-873A-63ABCC6A8542}"/>
</file>

<file path=customXml/itemProps3.xml><?xml version="1.0" encoding="utf-8"?>
<ds:datastoreItem xmlns:ds="http://schemas.openxmlformats.org/officeDocument/2006/customXml" ds:itemID="{2DF8FB8D-E2A9-46E3-BAB5-E601F3891E3E}"/>
</file>

<file path=docProps/app.xml><?xml version="1.0" encoding="utf-8"?>
<Properties xmlns="http://schemas.openxmlformats.org/officeDocument/2006/extended-properties" xmlns:vt="http://schemas.openxmlformats.org/officeDocument/2006/docPropsVTypes">
  <Template>Equity</Template>
  <TotalTime>222</TotalTime>
  <Words>925</Words>
  <Application>Microsoft Office PowerPoint</Application>
  <PresentationFormat>On-screen Show (4:3)</PresentationFormat>
  <Paragraphs>63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Farah</dc:creator>
  <cp:lastModifiedBy>Farah</cp:lastModifiedBy>
  <cp:revision>19</cp:revision>
  <dcterms:created xsi:type="dcterms:W3CDTF">2011-11-05T02:27:00Z</dcterms:created>
  <dcterms:modified xsi:type="dcterms:W3CDTF">2011-11-05T14:56:38Z</dcterms:modified>
</cp:coreProperties>
</file>