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72" r:id="rId10"/>
    <p:sldId id="274" r:id="rId11"/>
    <p:sldId id="275" r:id="rId12"/>
    <p:sldId id="270" r:id="rId13"/>
    <p:sldId id="276" r:id="rId14"/>
    <p:sldId id="277" r:id="rId15"/>
    <p:sldId id="273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667" autoAdjust="0"/>
  </p:normalViewPr>
  <p:slideViewPr>
    <p:cSldViewPr>
      <p:cViewPr>
        <p:scale>
          <a:sx n="80" d="100"/>
          <a:sy n="80" d="100"/>
        </p:scale>
        <p:origin x="-86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FF3C2-9114-4DCA-895D-823A53BC9E63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BA61-BEC0-4BD9-A40F-0E7AACCC2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FF3C2-9114-4DCA-895D-823A53BC9E63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BA61-BEC0-4BD9-A40F-0E7AACCC2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FF3C2-9114-4DCA-895D-823A53BC9E63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BA61-BEC0-4BD9-A40F-0E7AACCC2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FF3C2-9114-4DCA-895D-823A53BC9E63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BA61-BEC0-4BD9-A40F-0E7AACCC2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FF3C2-9114-4DCA-895D-823A53BC9E63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BA61-BEC0-4BD9-A40F-0E7AACCC2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FF3C2-9114-4DCA-895D-823A53BC9E63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BA61-BEC0-4BD9-A40F-0E7AACCC2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FF3C2-9114-4DCA-895D-823A53BC9E63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BA61-BEC0-4BD9-A40F-0E7AACCC2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FF3C2-9114-4DCA-895D-823A53BC9E63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BA61-BEC0-4BD9-A40F-0E7AACCC2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FF3C2-9114-4DCA-895D-823A53BC9E63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BA61-BEC0-4BD9-A40F-0E7AACCC2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FF3C2-9114-4DCA-895D-823A53BC9E63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6BA61-BEC0-4BD9-A40F-0E7AACCC2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A9FF3C2-9114-4DCA-895D-823A53BC9E63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856BA61-BEC0-4BD9-A40F-0E7AACCC2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A9FF3C2-9114-4DCA-895D-823A53BC9E63}" type="datetimeFigureOut">
              <a:rPr lang="en-US" smtClean="0"/>
              <a:pPr/>
              <a:t>6/4/2011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856BA61-BEC0-4BD9-A40F-0E7AACCC2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90800"/>
            <a:ext cx="7772400" cy="1975104"/>
          </a:xfrm>
        </p:spPr>
        <p:txBody>
          <a:bodyPr/>
          <a:lstStyle/>
          <a:p>
            <a:pPr algn="ctr"/>
            <a:r>
              <a:rPr lang="en-US" dirty="0" smtClean="0"/>
              <a:t>What’s your “edge”?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10000"/>
            <a:ext cx="7772400" cy="1508760"/>
          </a:xfrm>
        </p:spPr>
        <p:txBody>
          <a:bodyPr/>
          <a:lstStyle/>
          <a:p>
            <a:pPr algn="ctr"/>
            <a:r>
              <a:rPr lang="en-US" dirty="0" smtClean="0"/>
              <a:t>OC Traders</a:t>
            </a:r>
          </a:p>
          <a:p>
            <a:pPr algn="ctr"/>
            <a:r>
              <a:rPr lang="en-US" dirty="0" smtClean="0"/>
              <a:t>Rick Edwards</a:t>
            </a:r>
          </a:p>
          <a:p>
            <a:pPr algn="ctr"/>
            <a:r>
              <a:rPr lang="en-US" dirty="0" smtClean="0"/>
              <a:t>5/21/11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914400"/>
          </a:xfrm>
        </p:spPr>
        <p:txBody>
          <a:bodyPr/>
          <a:lstStyle/>
          <a:p>
            <a:r>
              <a:rPr lang="en-US" dirty="0" smtClean="0"/>
              <a:t>The “</a:t>
            </a:r>
            <a:r>
              <a:rPr lang="en-US" dirty="0" err="1" smtClean="0"/>
              <a:t>Investools</a:t>
            </a:r>
            <a:r>
              <a:rPr lang="en-US" dirty="0" smtClean="0"/>
              <a:t>” System</a:t>
            </a:r>
            <a:endParaRPr lang="en-US" dirty="0"/>
          </a:p>
        </p:txBody>
      </p:sp>
      <p:pic>
        <p:nvPicPr>
          <p:cNvPr id="4" name="Picture 3" descr="S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066800"/>
            <a:ext cx="8382000" cy="5638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05000" y="213360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Entry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2552700" y="2476500"/>
            <a:ext cx="685800" cy="60960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971800" y="4953000"/>
            <a:ext cx="304800" cy="3048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971800" y="3276600"/>
            <a:ext cx="304800" cy="3048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71800" y="4191000"/>
            <a:ext cx="304800" cy="3048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914400"/>
          </a:xfrm>
        </p:spPr>
        <p:txBody>
          <a:bodyPr/>
          <a:lstStyle/>
          <a:p>
            <a:r>
              <a:rPr lang="en-US" dirty="0" smtClean="0"/>
              <a:t>The “</a:t>
            </a:r>
            <a:r>
              <a:rPr lang="en-US" dirty="0" err="1" smtClean="0"/>
              <a:t>Investools</a:t>
            </a:r>
            <a:r>
              <a:rPr lang="en-US" dirty="0" smtClean="0"/>
              <a:t>” System</a:t>
            </a:r>
            <a:endParaRPr lang="en-US" dirty="0"/>
          </a:p>
        </p:txBody>
      </p:sp>
      <p:pic>
        <p:nvPicPr>
          <p:cNvPr id="4" name="Picture 3" descr="S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066800"/>
            <a:ext cx="8382000" cy="5638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05000" y="213360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Entry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2552700" y="2476500"/>
            <a:ext cx="685800" cy="60960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34000" y="274320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Exit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867400" y="2438400"/>
            <a:ext cx="609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971800" y="4953000"/>
            <a:ext cx="304800" cy="3048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971800" y="3276600"/>
            <a:ext cx="304800" cy="3048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971800" y="4191000"/>
            <a:ext cx="304800" cy="3048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019800" y="3886200"/>
            <a:ext cx="304800" cy="3048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019800" y="4495800"/>
            <a:ext cx="304800" cy="3048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4600" y="1981200"/>
            <a:ext cx="304800" cy="3048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4876800" y="2438400"/>
            <a:ext cx="2743200" cy="0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914400"/>
          </a:xfrm>
        </p:spPr>
        <p:txBody>
          <a:bodyPr/>
          <a:lstStyle/>
          <a:p>
            <a:r>
              <a:rPr lang="en-US" dirty="0" smtClean="0"/>
              <a:t>The “</a:t>
            </a:r>
            <a:r>
              <a:rPr lang="en-US" dirty="0" err="1" smtClean="0"/>
              <a:t>Investools</a:t>
            </a:r>
            <a:r>
              <a:rPr lang="en-US" dirty="0" smtClean="0"/>
              <a:t>” System</a:t>
            </a:r>
            <a:endParaRPr lang="en-US" dirty="0"/>
          </a:p>
        </p:txBody>
      </p:sp>
      <p:pic>
        <p:nvPicPr>
          <p:cNvPr id="4" name="Picture 3" descr="S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066800"/>
            <a:ext cx="8382000" cy="5638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9600" y="1600200"/>
            <a:ext cx="2930098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Higher High/Higher Low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Break of Ascending Triangle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2362200" y="2286000"/>
            <a:ext cx="838200" cy="83820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295400" y="3124200"/>
            <a:ext cx="4343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295400" y="3124200"/>
            <a:ext cx="4419600" cy="685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914400"/>
          </a:xfrm>
        </p:spPr>
        <p:txBody>
          <a:bodyPr/>
          <a:lstStyle/>
          <a:p>
            <a:r>
              <a:rPr lang="en-US" dirty="0" smtClean="0"/>
              <a:t>The “</a:t>
            </a:r>
            <a:r>
              <a:rPr lang="en-US" dirty="0" err="1" smtClean="0"/>
              <a:t>Investools</a:t>
            </a:r>
            <a:r>
              <a:rPr lang="en-US" dirty="0" smtClean="0"/>
              <a:t>” System</a:t>
            </a:r>
            <a:endParaRPr lang="en-US" dirty="0"/>
          </a:p>
        </p:txBody>
      </p:sp>
      <p:pic>
        <p:nvPicPr>
          <p:cNvPr id="4" name="Picture 3" descr="S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066800"/>
            <a:ext cx="8382000" cy="5638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9600" y="1600200"/>
            <a:ext cx="3005951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Higher High/Higher Low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Break of Ascending Triangle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2286000" y="2209800"/>
            <a:ext cx="914400" cy="91440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295400" y="3124200"/>
            <a:ext cx="4343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295400" y="3124200"/>
            <a:ext cx="4419600" cy="685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57600" y="2667000"/>
            <a:ext cx="2195922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MACD Histogram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Positive Momentum</a:t>
            </a:r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>
          <a:xfrm rot="5400000">
            <a:off x="3501047" y="2936485"/>
            <a:ext cx="877669" cy="1631361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914400"/>
          </a:xfrm>
        </p:spPr>
        <p:txBody>
          <a:bodyPr/>
          <a:lstStyle/>
          <a:p>
            <a:r>
              <a:rPr lang="en-US" dirty="0" smtClean="0"/>
              <a:t>The “</a:t>
            </a:r>
            <a:r>
              <a:rPr lang="en-US" dirty="0" err="1" smtClean="0"/>
              <a:t>Investools</a:t>
            </a:r>
            <a:r>
              <a:rPr lang="en-US" dirty="0" smtClean="0"/>
              <a:t>” System</a:t>
            </a:r>
            <a:endParaRPr lang="en-US" dirty="0"/>
          </a:p>
        </p:txBody>
      </p:sp>
      <p:pic>
        <p:nvPicPr>
          <p:cNvPr id="4" name="Picture 3" descr="S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066800"/>
            <a:ext cx="8382000" cy="5638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9600" y="1600200"/>
            <a:ext cx="2930098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Higher High/Higher Low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Break of Ascending Triangle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2286000" y="2209800"/>
            <a:ext cx="914400" cy="91440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295400" y="3124200"/>
            <a:ext cx="4343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295400" y="3124200"/>
            <a:ext cx="4419600" cy="685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43400" y="2667000"/>
            <a:ext cx="2195922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MACD Histogram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Positive Momentum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3124200" y="3276600"/>
            <a:ext cx="2438400" cy="91440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29200" y="3657600"/>
            <a:ext cx="2481257" cy="646331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Stochastics</a:t>
            </a:r>
            <a:r>
              <a:rPr lang="en-US" b="1" dirty="0" smtClean="0">
                <a:solidFill>
                  <a:srgbClr val="FF0000"/>
                </a:solidFill>
              </a:rPr>
              <a:t> Moving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Out of “Oversold” Area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10800000" flipV="1">
            <a:off x="3124200" y="4267200"/>
            <a:ext cx="3002962" cy="76200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62400" y="1752600"/>
            <a:ext cx="2792752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Price Break above 30 DMA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3200400" y="2133600"/>
            <a:ext cx="1981200" cy="114300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914400"/>
          </a:xfrm>
        </p:spPr>
        <p:txBody>
          <a:bodyPr/>
          <a:lstStyle/>
          <a:p>
            <a:r>
              <a:rPr lang="en-US" dirty="0" smtClean="0"/>
              <a:t>The “</a:t>
            </a:r>
            <a:r>
              <a:rPr lang="en-US" dirty="0" err="1" smtClean="0"/>
              <a:t>Investools</a:t>
            </a:r>
            <a:r>
              <a:rPr lang="en-US" dirty="0" smtClean="0"/>
              <a:t>” System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Edges</a:t>
            </a:r>
          </a:p>
          <a:p>
            <a:pPr lvl="1"/>
            <a:r>
              <a:rPr lang="en-US" dirty="0" smtClean="0"/>
              <a:t>Uptrend (Higher Highs/Lows)</a:t>
            </a:r>
          </a:p>
          <a:p>
            <a:pPr lvl="2"/>
            <a:r>
              <a:rPr lang="en-US" dirty="0" smtClean="0">
                <a:solidFill>
                  <a:schemeClr val="accent3"/>
                </a:solidFill>
              </a:rPr>
              <a:t>Improves </a:t>
            </a:r>
            <a:r>
              <a:rPr lang="en-US" dirty="0" smtClean="0">
                <a:solidFill>
                  <a:schemeClr val="accent3"/>
                </a:solidFill>
              </a:rPr>
              <a:t>Win </a:t>
            </a:r>
            <a:r>
              <a:rPr lang="en-US" dirty="0" smtClean="0">
                <a:solidFill>
                  <a:schemeClr val="accent3"/>
                </a:solidFill>
              </a:rPr>
              <a:t>% (W</a:t>
            </a:r>
            <a:r>
              <a:rPr lang="en-US" dirty="0" smtClean="0">
                <a:solidFill>
                  <a:schemeClr val="accent3"/>
                </a:solidFill>
              </a:rPr>
              <a:t>)?</a:t>
            </a:r>
            <a:endParaRPr lang="en-US" dirty="0" smtClean="0">
              <a:solidFill>
                <a:schemeClr val="accent3"/>
              </a:solidFill>
            </a:endParaRPr>
          </a:p>
          <a:p>
            <a:pPr lvl="2"/>
            <a:r>
              <a:rPr lang="en-US" dirty="0" smtClean="0">
                <a:solidFill>
                  <a:schemeClr val="accent3"/>
                </a:solidFill>
              </a:rPr>
              <a:t>Improves </a:t>
            </a:r>
            <a:r>
              <a:rPr lang="en-US" dirty="0" err="1" smtClean="0">
                <a:solidFill>
                  <a:schemeClr val="accent3"/>
                </a:solidFill>
              </a:rPr>
              <a:t>Avg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Amount Won (P</a:t>
            </a:r>
            <a:r>
              <a:rPr lang="en-US" dirty="0" smtClean="0">
                <a:solidFill>
                  <a:schemeClr val="accent3"/>
                </a:solidFill>
              </a:rPr>
              <a:t>)?</a:t>
            </a:r>
            <a:endParaRPr lang="en-US" dirty="0" smtClean="0">
              <a:solidFill>
                <a:schemeClr val="accent3"/>
              </a:solidFill>
            </a:endParaRPr>
          </a:p>
          <a:p>
            <a:pPr lvl="1"/>
            <a:r>
              <a:rPr lang="en-US" dirty="0" smtClean="0"/>
              <a:t>Break of price pattern </a:t>
            </a:r>
          </a:p>
          <a:p>
            <a:pPr lvl="2"/>
            <a:r>
              <a:rPr lang="en-US" dirty="0" smtClean="0"/>
              <a:t>Ascending Triangle</a:t>
            </a:r>
          </a:p>
          <a:p>
            <a:pPr lvl="3"/>
            <a:r>
              <a:rPr lang="en-US" dirty="0" smtClean="0"/>
              <a:t>Helpful in setting price targets</a:t>
            </a:r>
          </a:p>
          <a:p>
            <a:pPr lvl="4"/>
            <a:r>
              <a:rPr lang="en-US" dirty="0" smtClean="0">
                <a:solidFill>
                  <a:schemeClr val="accent3"/>
                </a:solidFill>
              </a:rPr>
              <a:t>Improves </a:t>
            </a:r>
            <a:r>
              <a:rPr lang="en-US" dirty="0" err="1" smtClean="0">
                <a:solidFill>
                  <a:schemeClr val="accent3"/>
                </a:solidFill>
              </a:rPr>
              <a:t>Avg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Amount Won (P</a:t>
            </a:r>
            <a:r>
              <a:rPr lang="en-US" dirty="0" smtClean="0">
                <a:solidFill>
                  <a:schemeClr val="accent3"/>
                </a:solidFill>
              </a:rPr>
              <a:t>)?</a:t>
            </a:r>
            <a:endParaRPr lang="en-US" dirty="0" smtClean="0">
              <a:solidFill>
                <a:schemeClr val="accent3"/>
              </a:solidFill>
            </a:endParaRPr>
          </a:p>
          <a:p>
            <a:pPr lvl="4"/>
            <a:r>
              <a:rPr lang="en-US" dirty="0" smtClean="0">
                <a:solidFill>
                  <a:schemeClr val="accent3"/>
                </a:solidFill>
              </a:rPr>
              <a:t>Improves Win </a:t>
            </a:r>
            <a:r>
              <a:rPr lang="en-US" dirty="0" smtClean="0">
                <a:solidFill>
                  <a:schemeClr val="accent3"/>
                </a:solidFill>
              </a:rPr>
              <a:t>% (W</a:t>
            </a:r>
            <a:r>
              <a:rPr lang="en-US" dirty="0" smtClean="0">
                <a:solidFill>
                  <a:schemeClr val="accent3"/>
                </a:solidFill>
              </a:rPr>
              <a:t>)?</a:t>
            </a:r>
            <a:endParaRPr lang="en-US" dirty="0" smtClean="0">
              <a:solidFill>
                <a:schemeClr val="accent3"/>
              </a:solidFill>
            </a:endParaRPr>
          </a:p>
          <a:p>
            <a:pPr lvl="1"/>
            <a:r>
              <a:rPr lang="en-US" dirty="0" smtClean="0"/>
              <a:t>MACD Histogram crossing zero</a:t>
            </a:r>
          </a:p>
          <a:p>
            <a:pPr lvl="2"/>
            <a:r>
              <a:rPr lang="en-US" dirty="0" smtClean="0"/>
              <a:t>Based on Moving Average crossover</a:t>
            </a:r>
          </a:p>
          <a:p>
            <a:pPr lvl="3"/>
            <a:r>
              <a:rPr lang="en-US" dirty="0" smtClean="0"/>
              <a:t>Confirms bullish momentum</a:t>
            </a:r>
          </a:p>
          <a:p>
            <a:pPr lvl="3"/>
            <a:r>
              <a:rPr lang="en-US" dirty="0" smtClean="0">
                <a:solidFill>
                  <a:schemeClr val="accent3"/>
                </a:solidFill>
              </a:rPr>
              <a:t>Improves Win %?</a:t>
            </a:r>
            <a:endParaRPr lang="en-US" dirty="0" smtClean="0">
              <a:solidFill>
                <a:schemeClr val="accent3"/>
              </a:solidFill>
            </a:endParaRPr>
          </a:p>
          <a:p>
            <a:pPr lvl="1"/>
            <a:r>
              <a:rPr lang="en-US" dirty="0" smtClean="0">
                <a:solidFill>
                  <a:schemeClr val="accent3"/>
                </a:solidFill>
              </a:rPr>
              <a:t>Reducing </a:t>
            </a:r>
            <a:r>
              <a:rPr lang="en-US" dirty="0" err="1" smtClean="0">
                <a:solidFill>
                  <a:schemeClr val="accent3"/>
                </a:solidFill>
              </a:rPr>
              <a:t>Avg</a:t>
            </a:r>
            <a:r>
              <a:rPr lang="en-US" dirty="0" smtClean="0">
                <a:solidFill>
                  <a:schemeClr val="accent3"/>
                </a:solidFill>
              </a:rPr>
              <a:t> amount Lost (R)</a:t>
            </a:r>
          </a:p>
          <a:p>
            <a:pPr lvl="2"/>
            <a:r>
              <a:rPr lang="en-US" dirty="0" smtClean="0"/>
              <a:t>Proper Position Sizing</a:t>
            </a:r>
          </a:p>
          <a:p>
            <a:pPr lvl="2"/>
            <a:r>
              <a:rPr lang="en-US" dirty="0" smtClean="0"/>
              <a:t>Appropriately set stops</a:t>
            </a:r>
          </a:p>
          <a:p>
            <a:pPr lvl="2"/>
            <a:r>
              <a:rPr lang="en-US" dirty="0" smtClean="0"/>
              <a:t>Hedge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 your trade . . . trade your plan</a:t>
            </a:r>
          </a:p>
          <a:p>
            <a:pPr lvl="1"/>
            <a:r>
              <a:rPr lang="en-US" dirty="0" smtClean="0"/>
              <a:t>Know what your “edges” are and what they affect</a:t>
            </a:r>
          </a:p>
          <a:p>
            <a:pPr lvl="2"/>
            <a:r>
              <a:rPr lang="en-US" dirty="0" smtClean="0"/>
              <a:t>Win rate/Loss rate</a:t>
            </a:r>
          </a:p>
          <a:p>
            <a:pPr lvl="2"/>
            <a:r>
              <a:rPr lang="en-US" dirty="0" smtClean="0"/>
              <a:t>Average Win Amount</a:t>
            </a:r>
          </a:p>
          <a:p>
            <a:pPr lvl="2"/>
            <a:r>
              <a:rPr lang="en-US" dirty="0" smtClean="0"/>
              <a:t>Average Loss Amount</a:t>
            </a:r>
          </a:p>
          <a:p>
            <a:r>
              <a:rPr lang="en-US" dirty="0" smtClean="0"/>
              <a:t>Write it down</a:t>
            </a:r>
          </a:p>
          <a:p>
            <a:r>
              <a:rPr lang="en-US" dirty="0" smtClean="0"/>
              <a:t>Follow it!</a:t>
            </a:r>
          </a:p>
          <a:p>
            <a:r>
              <a:rPr lang="en-US" dirty="0" smtClean="0"/>
              <a:t>Measure it </a:t>
            </a:r>
          </a:p>
          <a:p>
            <a:r>
              <a:rPr lang="en-US" dirty="0" smtClean="0"/>
              <a:t>Improve it!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“Edge”?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Anything that tilts the odds of making profit in your favor</a:t>
            </a:r>
          </a:p>
          <a:p>
            <a:pPr lvl="1"/>
            <a:r>
              <a:rPr lang="en-US" dirty="0" smtClean="0"/>
              <a:t>For Traders, edges affect one or more of the following:</a:t>
            </a:r>
          </a:p>
          <a:p>
            <a:pPr lvl="2"/>
            <a:r>
              <a:rPr lang="en-US" dirty="0" smtClean="0"/>
              <a:t>Improves Winning percentage  (W)</a:t>
            </a:r>
          </a:p>
          <a:p>
            <a:pPr lvl="3"/>
            <a:r>
              <a:rPr lang="en-US" sz="2000" i="1" dirty="0" smtClean="0"/>
              <a:t>Also reduces losing percentage (L)</a:t>
            </a:r>
          </a:p>
          <a:p>
            <a:pPr lvl="2"/>
            <a:r>
              <a:rPr lang="en-US" dirty="0" smtClean="0"/>
              <a:t>Improves average amount  won (P)</a:t>
            </a:r>
          </a:p>
          <a:p>
            <a:pPr lvl="2"/>
            <a:r>
              <a:rPr lang="en-US" dirty="0" smtClean="0"/>
              <a:t>Reduces average amount lost (R)</a:t>
            </a:r>
          </a:p>
          <a:p>
            <a:pPr lvl="1"/>
            <a:r>
              <a:rPr lang="en-US" dirty="0" smtClean="0"/>
              <a:t>Improves Expectancy</a:t>
            </a:r>
          </a:p>
          <a:p>
            <a:pPr lvl="2">
              <a:buNone/>
            </a:pPr>
            <a:r>
              <a:rPr lang="en-US" dirty="0" smtClean="0"/>
              <a:t>E = WP  -  L</a:t>
            </a:r>
          </a:p>
          <a:p>
            <a:pPr lvl="2">
              <a:buNone/>
            </a:pPr>
            <a:r>
              <a:rPr lang="en-US" dirty="0" smtClean="0"/>
              <a:t>         R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09800" y="5791200"/>
            <a:ext cx="4572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Based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Putting Resistance/Support between your entry and your stop</a:t>
            </a:r>
          </a:p>
          <a:p>
            <a:pPr lvl="1"/>
            <a:r>
              <a:rPr lang="en-US" dirty="0" smtClean="0"/>
              <a:t>Buy on Bounce</a:t>
            </a:r>
          </a:p>
          <a:p>
            <a:pPr lvl="1"/>
            <a:r>
              <a:rPr lang="en-US" dirty="0" smtClean="0"/>
              <a:t>Buy on Breakout above resistance</a:t>
            </a:r>
          </a:p>
          <a:p>
            <a:r>
              <a:rPr lang="en-US" dirty="0" smtClean="0"/>
              <a:t>Using Price patterns to identify exit points</a:t>
            </a:r>
          </a:p>
          <a:p>
            <a:pPr lvl="1"/>
            <a:r>
              <a:rPr lang="en-US" dirty="0" smtClean="0"/>
              <a:t>Head and Shoulders</a:t>
            </a:r>
          </a:p>
          <a:p>
            <a:pPr lvl="1"/>
            <a:r>
              <a:rPr lang="en-US" dirty="0" smtClean="0"/>
              <a:t>Cup and Handle</a:t>
            </a:r>
          </a:p>
          <a:p>
            <a:pPr lvl="1"/>
            <a:r>
              <a:rPr lang="en-US" dirty="0" smtClean="0"/>
              <a:t>Double-bottom</a:t>
            </a:r>
          </a:p>
          <a:p>
            <a:pPr lvl="1"/>
            <a:r>
              <a:rPr lang="en-US" dirty="0" smtClean="0"/>
              <a:t>Ascending Triangle, etc.</a:t>
            </a:r>
          </a:p>
          <a:p>
            <a:r>
              <a:rPr lang="en-US" dirty="0" smtClean="0"/>
              <a:t>Candlestick Patterns</a:t>
            </a:r>
          </a:p>
          <a:p>
            <a:pPr lvl="1"/>
            <a:r>
              <a:rPr lang="en-US" dirty="0" smtClean="0"/>
              <a:t>Topping Tails/Hammers</a:t>
            </a:r>
          </a:p>
          <a:p>
            <a:pPr lvl="1"/>
            <a:r>
              <a:rPr lang="en-US" dirty="0" smtClean="0"/>
              <a:t>Engulfing Patterns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 Based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Indicators filter price/volume data</a:t>
            </a:r>
          </a:p>
          <a:p>
            <a:pPr lvl="1"/>
            <a:r>
              <a:rPr lang="en-US" dirty="0" smtClean="0"/>
              <a:t>Moving Averages</a:t>
            </a:r>
          </a:p>
          <a:p>
            <a:pPr lvl="1"/>
            <a:r>
              <a:rPr lang="en-US" dirty="0" smtClean="0"/>
              <a:t>RSI </a:t>
            </a:r>
          </a:p>
          <a:p>
            <a:pPr lvl="1"/>
            <a:r>
              <a:rPr lang="en-US" dirty="0" smtClean="0"/>
              <a:t>PPS</a:t>
            </a:r>
          </a:p>
          <a:p>
            <a:pPr lvl="1"/>
            <a:r>
              <a:rPr lang="en-US" dirty="0" smtClean="0"/>
              <a:t>ADX/DMI</a:t>
            </a:r>
          </a:p>
          <a:p>
            <a:pPr lvl="1"/>
            <a:r>
              <a:rPr lang="en-US" dirty="0" smtClean="0"/>
              <a:t>Bollinger/</a:t>
            </a:r>
            <a:r>
              <a:rPr lang="en-US" dirty="0" err="1" smtClean="0"/>
              <a:t>Keltner</a:t>
            </a:r>
            <a:r>
              <a:rPr lang="en-US" dirty="0" smtClean="0"/>
              <a:t> Bands</a:t>
            </a:r>
          </a:p>
          <a:p>
            <a:pPr lvl="1"/>
            <a:r>
              <a:rPr lang="en-US" dirty="0" smtClean="0"/>
              <a:t>MACD</a:t>
            </a:r>
          </a:p>
          <a:p>
            <a:pPr lvl="1"/>
            <a:r>
              <a:rPr lang="en-US" dirty="0" err="1" smtClean="0"/>
              <a:t>Stochastics</a:t>
            </a:r>
            <a:endParaRPr lang="en-US" dirty="0" smtClean="0"/>
          </a:p>
          <a:p>
            <a:pPr lvl="1"/>
            <a:r>
              <a:rPr lang="en-US" dirty="0" smtClean="0"/>
              <a:t>CCI</a:t>
            </a:r>
          </a:p>
          <a:p>
            <a:pPr lvl="1"/>
            <a:r>
              <a:rPr lang="en-US" dirty="0" smtClean="0"/>
              <a:t>. . 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Based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 the trend</a:t>
            </a:r>
          </a:p>
          <a:p>
            <a:pPr lvl="1"/>
            <a:r>
              <a:rPr lang="en-US" dirty="0" smtClean="0"/>
              <a:t>“The trend is your friend  . . . ‘til the end . . . when it bends “</a:t>
            </a:r>
          </a:p>
          <a:p>
            <a:pPr lvl="2"/>
            <a:r>
              <a:rPr lang="en-US" dirty="0" smtClean="0"/>
              <a:t>Up Trend = Higher Highs/Higher Lows</a:t>
            </a:r>
          </a:p>
          <a:p>
            <a:pPr lvl="2"/>
            <a:r>
              <a:rPr lang="en-US" dirty="0" smtClean="0"/>
              <a:t>Down Trend = Lower Highs/Lower Lows</a:t>
            </a:r>
          </a:p>
          <a:p>
            <a:r>
              <a:rPr lang="en-US" dirty="0" smtClean="0"/>
              <a:t>Buy pullbacks</a:t>
            </a:r>
          </a:p>
          <a:p>
            <a:pPr lvl="1"/>
            <a:r>
              <a:rPr lang="en-US" dirty="0" smtClean="0"/>
              <a:t>Fibonacci  Retracements</a:t>
            </a:r>
          </a:p>
          <a:p>
            <a:pPr lvl="1"/>
            <a:r>
              <a:rPr lang="en-US" dirty="0" smtClean="0"/>
              <a:t>Williams %R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 Based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Options</a:t>
            </a:r>
          </a:p>
          <a:p>
            <a:pPr lvl="1"/>
            <a:r>
              <a:rPr lang="en-US" dirty="0" smtClean="0"/>
              <a:t>Time Decay (Theta)</a:t>
            </a:r>
          </a:p>
          <a:p>
            <a:pPr lvl="1"/>
            <a:r>
              <a:rPr lang="en-US" dirty="0" smtClean="0"/>
              <a:t>Implied Volatility</a:t>
            </a:r>
          </a:p>
          <a:p>
            <a:pPr lvl="1"/>
            <a:r>
              <a:rPr lang="en-US" dirty="0" smtClean="0"/>
              <a:t>Delta Scaling</a:t>
            </a:r>
          </a:p>
          <a:p>
            <a:r>
              <a:rPr lang="en-US" dirty="0" smtClean="0"/>
              <a:t>Leverage</a:t>
            </a:r>
          </a:p>
          <a:p>
            <a:pPr lvl="1"/>
            <a:r>
              <a:rPr lang="en-US" dirty="0" smtClean="0"/>
              <a:t>2x, 3x  ETF’s </a:t>
            </a:r>
          </a:p>
          <a:p>
            <a:pPr lvl="1"/>
            <a:r>
              <a:rPr lang="en-US" dirty="0" smtClean="0"/>
              <a:t>Options</a:t>
            </a:r>
          </a:p>
          <a:p>
            <a:pPr lvl="1"/>
            <a:r>
              <a:rPr lang="en-US" dirty="0" smtClean="0"/>
              <a:t>Futures</a:t>
            </a:r>
          </a:p>
          <a:p>
            <a:pPr lvl="1"/>
            <a:r>
              <a:rPr lang="en-US" dirty="0" err="1" smtClean="0"/>
              <a:t>Forex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229600" cy="914400"/>
          </a:xfrm>
        </p:spPr>
        <p:txBody>
          <a:bodyPr/>
          <a:lstStyle/>
          <a:p>
            <a:r>
              <a:rPr lang="en-US" dirty="0" smtClean="0"/>
              <a:t>OTM Option--Delta Scaling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R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62000"/>
            <a:ext cx="9144000" cy="594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57400" y="2209800"/>
            <a:ext cx="2438400" cy="92333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Automatic Scaling in/out </a:t>
            </a:r>
            <a:r>
              <a:rPr lang="en-US" dirty="0" smtClean="0"/>
              <a:t>a</a:t>
            </a:r>
            <a:r>
              <a:rPr lang="en-US" dirty="0" smtClean="0"/>
              <a:t>s price/delta moves.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4495800" y="2671465"/>
            <a:ext cx="1447800" cy="909935"/>
          </a:xfrm>
          <a:prstGeom prst="straightConnector1">
            <a:avLst/>
          </a:prstGeom>
          <a:ln w="38100">
            <a:solidFill>
              <a:schemeClr val="accent5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Based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393144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Position Sizing</a:t>
            </a:r>
          </a:p>
          <a:p>
            <a:r>
              <a:rPr lang="en-US" dirty="0" smtClean="0"/>
              <a:t>Trailing Stops</a:t>
            </a:r>
          </a:p>
          <a:p>
            <a:r>
              <a:rPr lang="en-US" dirty="0" smtClean="0"/>
              <a:t>Adjusting/Rolling Options</a:t>
            </a:r>
          </a:p>
          <a:p>
            <a:r>
              <a:rPr lang="en-US" dirty="0" smtClean="0"/>
              <a:t>Delta Neutral Strategies</a:t>
            </a:r>
          </a:p>
          <a:p>
            <a:r>
              <a:rPr lang="en-US" dirty="0" smtClean="0"/>
              <a:t>Preparation</a:t>
            </a:r>
          </a:p>
          <a:p>
            <a:pPr lvl="1"/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Earnings</a:t>
            </a:r>
          </a:p>
          <a:p>
            <a:pPr lvl="1"/>
            <a:r>
              <a:rPr lang="en-US" dirty="0" smtClean="0"/>
              <a:t>News</a:t>
            </a:r>
          </a:p>
          <a:p>
            <a:pPr lvl="1"/>
            <a:r>
              <a:rPr lang="en-US" dirty="0" smtClean="0"/>
              <a:t>Fed Announcements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914400"/>
          </a:xfrm>
        </p:spPr>
        <p:txBody>
          <a:bodyPr/>
          <a:lstStyle/>
          <a:p>
            <a:r>
              <a:rPr lang="en-US" dirty="0" smtClean="0"/>
              <a:t>The “</a:t>
            </a:r>
            <a:r>
              <a:rPr lang="en-US" dirty="0" err="1" smtClean="0"/>
              <a:t>Investools</a:t>
            </a:r>
            <a:r>
              <a:rPr lang="en-US" dirty="0" smtClean="0"/>
              <a:t>” System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3931440"/>
          </a:xfrm>
        </p:spPr>
        <p:txBody>
          <a:bodyPr>
            <a:normAutofit/>
          </a:bodyPr>
          <a:lstStyle/>
          <a:p>
            <a:r>
              <a:rPr lang="en-US" dirty="0" smtClean="0"/>
              <a:t>Entry Rule</a:t>
            </a:r>
          </a:p>
          <a:p>
            <a:pPr lvl="1"/>
            <a:r>
              <a:rPr lang="en-US" dirty="0" smtClean="0"/>
              <a:t>Three Green Arrows on an </a:t>
            </a:r>
            <a:r>
              <a:rPr lang="en-US" dirty="0" err="1" smtClean="0"/>
              <a:t>uptrending</a:t>
            </a:r>
            <a:r>
              <a:rPr lang="en-US" dirty="0" smtClean="0"/>
              <a:t> stock</a:t>
            </a:r>
          </a:p>
          <a:p>
            <a:r>
              <a:rPr lang="en-US" dirty="0" smtClean="0"/>
              <a:t>Exit Rule</a:t>
            </a:r>
          </a:p>
          <a:p>
            <a:pPr lvl="1"/>
            <a:r>
              <a:rPr lang="en-US" dirty="0" smtClean="0"/>
              <a:t>Three Red Arrows and a break of support</a:t>
            </a:r>
          </a:p>
          <a:p>
            <a:endParaRPr lang="en-US" dirty="0" smtClean="0"/>
          </a:p>
          <a:p>
            <a:r>
              <a:rPr lang="en-US" dirty="0" smtClean="0"/>
              <a:t>Can you identify all of the “edges”?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7a63ae98c9331042c85a0ce3caf3b722">
  <xsd:schema xmlns:xsd="http://www.w3.org/2001/XMLSchema" xmlns:p="http://schemas.microsoft.com/office/2006/metadata/properties" targetNamespace="http://schemas.microsoft.com/office/2006/metadata/properties" ma:root="true" ma:fieldsID="643ad641ad674e858ec36190b61f65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B67E299-B400-4244-868E-8B64B57628C7}"/>
</file>

<file path=customXml/itemProps2.xml><?xml version="1.0" encoding="utf-8"?>
<ds:datastoreItem xmlns:ds="http://schemas.openxmlformats.org/officeDocument/2006/customXml" ds:itemID="{F68C7DEF-AE9D-4052-9947-4A4902CEBD0F}"/>
</file>

<file path=customXml/itemProps3.xml><?xml version="1.0" encoding="utf-8"?>
<ds:datastoreItem xmlns:ds="http://schemas.openxmlformats.org/officeDocument/2006/customXml" ds:itemID="{158615C5-68E9-4D9D-8992-FB0E39D3CFF2}"/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624</TotalTime>
  <Words>456</Words>
  <Application>Microsoft Office PowerPoint</Application>
  <PresentationFormat>On-screen Show (4:3)</PresentationFormat>
  <Paragraphs>123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Metro</vt:lpstr>
      <vt:lpstr>What’s your “edge”?</vt:lpstr>
      <vt:lpstr>What is an “Edge”?</vt:lpstr>
      <vt:lpstr>Price Based Examples</vt:lpstr>
      <vt:lpstr>Indicator Based Examples</vt:lpstr>
      <vt:lpstr>Trend Based Example</vt:lpstr>
      <vt:lpstr>Instrument Based Examples</vt:lpstr>
      <vt:lpstr>OTM Option--Delta Scaling </vt:lpstr>
      <vt:lpstr>System Based Examples</vt:lpstr>
      <vt:lpstr>The “Investools” System</vt:lpstr>
      <vt:lpstr>The “Investools” System</vt:lpstr>
      <vt:lpstr>The “Investools” System</vt:lpstr>
      <vt:lpstr>The “Investools” System</vt:lpstr>
      <vt:lpstr>The “Investools” System</vt:lpstr>
      <vt:lpstr>The “Investools” System</vt:lpstr>
      <vt:lpstr>The “Investools” System</vt:lpstr>
      <vt:lpstr>Summary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your “edge”</dc:title>
  <dc:creator>Rick Edwards</dc:creator>
  <cp:lastModifiedBy>Rick Edwards</cp:lastModifiedBy>
  <cp:revision>67</cp:revision>
  <dcterms:created xsi:type="dcterms:W3CDTF">2010-05-22T01:20:08Z</dcterms:created>
  <dcterms:modified xsi:type="dcterms:W3CDTF">2011-06-04T21:16:04Z</dcterms:modified>
</cp:coreProperties>
</file>