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82" r:id="rId2"/>
    <p:sldId id="288" r:id="rId3"/>
    <p:sldId id="257" r:id="rId4"/>
    <p:sldId id="283" r:id="rId5"/>
    <p:sldId id="286" r:id="rId6"/>
    <p:sldId id="287" r:id="rId7"/>
    <p:sldId id="285" r:id="rId8"/>
    <p:sldId id="289" r:id="rId9"/>
    <p:sldId id="290" r:id="rId10"/>
    <p:sldId id="291" r:id="rId11"/>
    <p:sldId id="28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9072FEA-3DE7-4E3A-8FB2-45354EB066D5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5E188E-BCE7-4C73-A51B-3344B35C6D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14608B-C078-4AE8-9CCA-3B2FF6B1F4E0}" type="datetimeFigureOut">
              <a:rPr lang="en-US" smtClean="0"/>
              <a:pPr/>
              <a:t>6/12/2012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Strategic Trading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from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Two Accounts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en-US" dirty="0" smtClean="0"/>
              <a:t>					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Hare Krishna Mitra</a:t>
            </a:r>
          </a:p>
          <a:p>
            <a:pPr algn="r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				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June,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2012</a:t>
            </a:r>
          </a:p>
          <a:p>
            <a:pPr algn="r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					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can be deployed to capture the bigger trend from one acct. and profit from the smaller trends within from the other acct.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Completely different Price Level Entry</a:t>
            </a:r>
            <a:endParaRPr lang="en-US" sz="3200" dirty="0"/>
          </a:p>
        </p:txBody>
      </p:sp>
      <p:sp>
        <p:nvSpPr>
          <p:cNvPr id="5" name="Freeform 4"/>
          <p:cNvSpPr/>
          <p:nvPr/>
        </p:nvSpPr>
        <p:spPr>
          <a:xfrm>
            <a:off x="1295400" y="3276600"/>
            <a:ext cx="4220633" cy="1869017"/>
          </a:xfrm>
          <a:custGeom>
            <a:avLst/>
            <a:gdLst>
              <a:gd name="connsiteX0" fmla="*/ 0 w 4220633"/>
              <a:gd name="connsiteY0" fmla="*/ 1869017 h 1869017"/>
              <a:gd name="connsiteX1" fmla="*/ 800100 w 4220633"/>
              <a:gd name="connsiteY1" fmla="*/ 1081617 h 1869017"/>
              <a:gd name="connsiteX2" fmla="*/ 1079500 w 4220633"/>
              <a:gd name="connsiteY2" fmla="*/ 1602317 h 1869017"/>
              <a:gd name="connsiteX3" fmla="*/ 1854200 w 4220633"/>
              <a:gd name="connsiteY3" fmla="*/ 738717 h 1869017"/>
              <a:gd name="connsiteX4" fmla="*/ 2044700 w 4220633"/>
              <a:gd name="connsiteY4" fmla="*/ 1259417 h 1869017"/>
              <a:gd name="connsiteX5" fmla="*/ 2819400 w 4220633"/>
              <a:gd name="connsiteY5" fmla="*/ 91017 h 1869017"/>
              <a:gd name="connsiteX6" fmla="*/ 3073400 w 4220633"/>
              <a:gd name="connsiteY6" fmla="*/ 713317 h 1869017"/>
              <a:gd name="connsiteX7" fmla="*/ 3670300 w 4220633"/>
              <a:gd name="connsiteY7" fmla="*/ 103717 h 1869017"/>
              <a:gd name="connsiteX8" fmla="*/ 3835400 w 4220633"/>
              <a:gd name="connsiteY8" fmla="*/ 649817 h 1869017"/>
              <a:gd name="connsiteX9" fmla="*/ 4165600 w 4220633"/>
              <a:gd name="connsiteY9" fmla="*/ 497417 h 1869017"/>
              <a:gd name="connsiteX10" fmla="*/ 4165600 w 4220633"/>
              <a:gd name="connsiteY10" fmla="*/ 459317 h 1869017"/>
              <a:gd name="connsiteX11" fmla="*/ 4165600 w 4220633"/>
              <a:gd name="connsiteY11" fmla="*/ 472017 h 1869017"/>
              <a:gd name="connsiteX12" fmla="*/ 4165600 w 4220633"/>
              <a:gd name="connsiteY12" fmla="*/ 459317 h 1869017"/>
              <a:gd name="connsiteX13" fmla="*/ 4165600 w 4220633"/>
              <a:gd name="connsiteY13" fmla="*/ 472017 h 1869017"/>
              <a:gd name="connsiteX14" fmla="*/ 4178300 w 4220633"/>
              <a:gd name="connsiteY14" fmla="*/ 472017 h 1869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20633" h="1869017">
                <a:moveTo>
                  <a:pt x="0" y="1869017"/>
                </a:moveTo>
                <a:cubicBezTo>
                  <a:pt x="310091" y="1497542"/>
                  <a:pt x="620183" y="1126067"/>
                  <a:pt x="800100" y="1081617"/>
                </a:cubicBezTo>
                <a:cubicBezTo>
                  <a:pt x="980017" y="1037167"/>
                  <a:pt x="903817" y="1659467"/>
                  <a:pt x="1079500" y="1602317"/>
                </a:cubicBezTo>
                <a:cubicBezTo>
                  <a:pt x="1255183" y="1545167"/>
                  <a:pt x="1693333" y="795867"/>
                  <a:pt x="1854200" y="738717"/>
                </a:cubicBezTo>
                <a:cubicBezTo>
                  <a:pt x="2015067" y="681567"/>
                  <a:pt x="1883833" y="1367367"/>
                  <a:pt x="2044700" y="1259417"/>
                </a:cubicBezTo>
                <a:cubicBezTo>
                  <a:pt x="2205567" y="1151467"/>
                  <a:pt x="2647950" y="182034"/>
                  <a:pt x="2819400" y="91017"/>
                </a:cubicBezTo>
                <a:cubicBezTo>
                  <a:pt x="2990850" y="0"/>
                  <a:pt x="2931583" y="711200"/>
                  <a:pt x="3073400" y="713317"/>
                </a:cubicBezTo>
                <a:cubicBezTo>
                  <a:pt x="3215217" y="715434"/>
                  <a:pt x="3543300" y="114300"/>
                  <a:pt x="3670300" y="103717"/>
                </a:cubicBezTo>
                <a:cubicBezTo>
                  <a:pt x="3797300" y="93134"/>
                  <a:pt x="3752850" y="584200"/>
                  <a:pt x="3835400" y="649817"/>
                </a:cubicBezTo>
                <a:cubicBezTo>
                  <a:pt x="3917950" y="715434"/>
                  <a:pt x="4110567" y="529167"/>
                  <a:pt x="4165600" y="497417"/>
                </a:cubicBezTo>
                <a:cubicBezTo>
                  <a:pt x="4220633" y="465667"/>
                  <a:pt x="4165600" y="459317"/>
                  <a:pt x="4165600" y="459317"/>
                </a:cubicBezTo>
                <a:lnTo>
                  <a:pt x="4165600" y="472017"/>
                </a:lnTo>
                <a:lnTo>
                  <a:pt x="4165600" y="459317"/>
                </a:lnTo>
                <a:cubicBezTo>
                  <a:pt x="4165600" y="459317"/>
                  <a:pt x="4163483" y="469900"/>
                  <a:pt x="4165600" y="472017"/>
                </a:cubicBezTo>
                <a:cubicBezTo>
                  <a:pt x="4167717" y="474134"/>
                  <a:pt x="4178300" y="472017"/>
                  <a:pt x="4178300" y="47201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308100" y="3568700"/>
            <a:ext cx="5149850" cy="1803400"/>
          </a:xfrm>
          <a:custGeom>
            <a:avLst/>
            <a:gdLst>
              <a:gd name="connsiteX0" fmla="*/ 0 w 5149850"/>
              <a:gd name="connsiteY0" fmla="*/ 1803400 h 1803400"/>
              <a:gd name="connsiteX1" fmla="*/ 4457700 w 5149850"/>
              <a:gd name="connsiteY1" fmla="*/ 241300 h 1803400"/>
              <a:gd name="connsiteX2" fmla="*/ 4152900 w 5149850"/>
              <a:gd name="connsiteY2" fmla="*/ 35560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49850" h="1803400">
                <a:moveTo>
                  <a:pt x="0" y="1803400"/>
                </a:moveTo>
                <a:lnTo>
                  <a:pt x="4457700" y="241300"/>
                </a:lnTo>
                <a:cubicBezTo>
                  <a:pt x="5149850" y="0"/>
                  <a:pt x="4201583" y="336550"/>
                  <a:pt x="4152900" y="3556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5448300" y="2808817"/>
            <a:ext cx="1371600" cy="1418166"/>
          </a:xfrm>
          <a:custGeom>
            <a:avLst/>
            <a:gdLst>
              <a:gd name="connsiteX0" fmla="*/ 0 w 1371600"/>
              <a:gd name="connsiteY0" fmla="*/ 975783 h 1418166"/>
              <a:gd name="connsiteX1" fmla="*/ 177800 w 1371600"/>
              <a:gd name="connsiteY1" fmla="*/ 823383 h 1418166"/>
              <a:gd name="connsiteX2" fmla="*/ 355600 w 1371600"/>
              <a:gd name="connsiteY2" fmla="*/ 1305983 h 1418166"/>
              <a:gd name="connsiteX3" fmla="*/ 965200 w 1371600"/>
              <a:gd name="connsiteY3" fmla="*/ 150283 h 1418166"/>
              <a:gd name="connsiteX4" fmla="*/ 1371600 w 1371600"/>
              <a:gd name="connsiteY4" fmla="*/ 404283 h 1418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0" h="1418166">
                <a:moveTo>
                  <a:pt x="0" y="975783"/>
                </a:moveTo>
                <a:cubicBezTo>
                  <a:pt x="59266" y="872066"/>
                  <a:pt x="118533" y="768350"/>
                  <a:pt x="177800" y="823383"/>
                </a:cubicBezTo>
                <a:cubicBezTo>
                  <a:pt x="237067" y="878416"/>
                  <a:pt x="224367" y="1418166"/>
                  <a:pt x="355600" y="1305983"/>
                </a:cubicBezTo>
                <a:cubicBezTo>
                  <a:pt x="486833" y="1193800"/>
                  <a:pt x="795867" y="300566"/>
                  <a:pt x="965200" y="150283"/>
                </a:cubicBezTo>
                <a:cubicBezTo>
                  <a:pt x="1134533" y="0"/>
                  <a:pt x="1301750" y="359833"/>
                  <a:pt x="1371600" y="40428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5257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Long: acct. 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3810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Short: acct. 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05400" y="41910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profit: acct. A &amp; acct. B</a:t>
            </a:r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1828800" y="4114800"/>
            <a:ext cx="76200" cy="2286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362200" y="5105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Cover: acct. B</a:t>
            </a:r>
            <a:endParaRPr lang="en-US" dirty="0"/>
          </a:p>
        </p:txBody>
      </p:sp>
      <p:sp>
        <p:nvSpPr>
          <p:cNvPr id="21" name="Up Arrow 20"/>
          <p:cNvSpPr/>
          <p:nvPr/>
        </p:nvSpPr>
        <p:spPr>
          <a:xfrm>
            <a:off x="2438400" y="4876800"/>
            <a:ext cx="1524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>
            <a:off x="3048000" y="3733800"/>
            <a:ext cx="76200" cy="2286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>
            <a:off x="3962400" y="3124200"/>
            <a:ext cx="76200" cy="2286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4800600" y="3124200"/>
            <a:ext cx="76200" cy="2286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Up Arrow 24"/>
          <p:cNvSpPr/>
          <p:nvPr/>
        </p:nvSpPr>
        <p:spPr>
          <a:xfrm>
            <a:off x="3429000" y="4572000"/>
            <a:ext cx="1524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Up Arrow 25"/>
          <p:cNvSpPr/>
          <p:nvPr/>
        </p:nvSpPr>
        <p:spPr>
          <a:xfrm>
            <a:off x="4419600" y="4038600"/>
            <a:ext cx="1524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Up Arrow 26"/>
          <p:cNvSpPr/>
          <p:nvPr/>
        </p:nvSpPr>
        <p:spPr>
          <a:xfrm>
            <a:off x="5562600" y="3962400"/>
            <a:ext cx="76200" cy="152400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Up Arrow 27"/>
          <p:cNvSpPr/>
          <p:nvPr/>
        </p:nvSpPr>
        <p:spPr>
          <a:xfrm>
            <a:off x="914400" y="5638800"/>
            <a:ext cx="45719" cy="228600"/>
          </a:xfrm>
          <a:prstGeom prst="up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Up Arrow 30"/>
          <p:cNvSpPr/>
          <p:nvPr/>
        </p:nvSpPr>
        <p:spPr>
          <a:xfrm>
            <a:off x="5715000" y="3962400"/>
            <a:ext cx="1524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609600" y="838200"/>
            <a:ext cx="8229600" cy="4525962"/>
          </a:xfrm>
          <a:solidFill>
            <a:srgbClr val="92D050"/>
          </a:solidFill>
        </p:spPr>
        <p:txBody>
          <a:bodyPr>
            <a:normAutofit/>
          </a:bodyPr>
          <a:lstStyle/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Good Luck &amp; Good Trading!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599"/>
            <a:ext cx="8229600" cy="3429001"/>
          </a:xfrm>
        </p:spPr>
        <p:txBody>
          <a:bodyPr/>
          <a:lstStyle/>
          <a:p>
            <a:r>
              <a:rPr lang="en-US" dirty="0" smtClean="0"/>
              <a:t>Stop Loss</a:t>
            </a:r>
          </a:p>
          <a:p>
            <a:endParaRPr lang="en-US" dirty="0" smtClean="0"/>
          </a:p>
          <a:p>
            <a:r>
              <a:rPr lang="en-US" dirty="0" smtClean="0"/>
              <a:t>Break out Trades</a:t>
            </a:r>
          </a:p>
          <a:p>
            <a:endParaRPr lang="en-US" dirty="0" smtClean="0"/>
          </a:p>
          <a:p>
            <a:r>
              <a:rPr lang="en-US" dirty="0" smtClean="0"/>
              <a:t>Trend within a Trend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Components provoking the Idea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Fundamental based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Price Action Based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Indicator based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Moving Average based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Oscillator based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Channel based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Hybrid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Combination of price action and indicators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Fixed Dollar Stop based on ATR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 fixed percent stop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Stop Loss</a:t>
            </a:r>
            <a:br>
              <a:rPr lang="en-US" dirty="0" smtClean="0"/>
            </a:b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733800"/>
          </a:xfrm>
        </p:spPr>
        <p:txBody>
          <a:bodyPr>
            <a:noAutofit/>
          </a:bodyPr>
          <a:lstStyle/>
          <a:p>
            <a:pPr lvl="1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Getting stopped out frequently when it is too close</a:t>
            </a:r>
          </a:p>
          <a:p>
            <a:pPr lvl="1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Probability of loosing a large amount when it is too wide</a:t>
            </a:r>
          </a:p>
          <a:p>
            <a:pPr lvl="1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Optimum stop loss is a function of market volatility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Challenges with Stop Loss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expecting the price to come out of a trading range the entry point and stop loss determination is a daunting task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Stop needs to be wide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An unexpected news event could sour an otherwise winning trade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with Break out Trades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trying to catch a bigger trend often times we miss multiple smaller swing opportunities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also miss a bigger trend while focusing on smaller swings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Challenges of Trend within a Trend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1"/>
          </a:xfrm>
        </p:spPr>
        <p:txBody>
          <a:bodyPr/>
          <a:lstStyle/>
          <a:p>
            <a:r>
              <a:rPr lang="en-US" dirty="0" smtClean="0"/>
              <a:t>It consists of two components -</a:t>
            </a:r>
          </a:p>
          <a:p>
            <a:pPr lvl="1"/>
            <a:r>
              <a:rPr lang="en-US" dirty="0" smtClean="0"/>
              <a:t>Taking a long position from one account</a:t>
            </a:r>
          </a:p>
          <a:p>
            <a:pPr lvl="1"/>
            <a:r>
              <a:rPr lang="en-US" dirty="0" smtClean="0"/>
              <a:t>Taking a short position from a companion account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Two components, long &amp; short, could be taken -</a:t>
            </a:r>
          </a:p>
          <a:p>
            <a:pPr lvl="1"/>
            <a:r>
              <a:rPr lang="en-US" dirty="0" smtClean="0"/>
              <a:t>At the same price level</a:t>
            </a:r>
          </a:p>
          <a:p>
            <a:pPr lvl="1"/>
            <a:r>
              <a:rPr lang="en-US" dirty="0" smtClean="0"/>
              <a:t>At slightly different price levels</a:t>
            </a:r>
          </a:p>
          <a:p>
            <a:pPr lvl="1"/>
            <a:r>
              <a:rPr lang="en-US" dirty="0" smtClean="0"/>
              <a:t>At completely different price levels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ctr"/>
            <a:r>
              <a:rPr lang="en-US" dirty="0" smtClean="0"/>
              <a:t>Trading from Two accounts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610600" cy="4525963"/>
          </a:xfrm>
        </p:spPr>
        <p:txBody>
          <a:bodyPr/>
          <a:lstStyle/>
          <a:p>
            <a:r>
              <a:rPr lang="en-US" dirty="0" smtClean="0"/>
              <a:t>This kind of entry can be taken to capture breakout trades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Same Price Level Entry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320040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43000" y="381000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95400" y="32766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Seller Concentration Area / Resistance Zone</a:t>
            </a:r>
            <a:endParaRPr lang="en-US" sz="1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638800" y="320040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638800" y="373380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764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Buy stop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3962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Sell stop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048000" y="29718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48000" y="41148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Brace 15"/>
          <p:cNvSpPr/>
          <p:nvPr/>
        </p:nvSpPr>
        <p:spPr>
          <a:xfrm>
            <a:off x="3657600" y="2971800"/>
            <a:ext cx="76200" cy="1143000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620000" y="34290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95400" y="4800600"/>
            <a:ext cx="27478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Trading from one acct.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486400" y="4800600"/>
            <a:ext cx="285847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Trading from two accts.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81800" y="2743200"/>
            <a:ext cx="2177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Long from acct. A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81800" y="3810000"/>
            <a:ext cx="2190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Short from acct. B</a:t>
            </a:r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>
            <a:off x="8153400" y="30480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Up Arrow 22"/>
          <p:cNvSpPr/>
          <p:nvPr/>
        </p:nvSpPr>
        <p:spPr>
          <a:xfrm>
            <a:off x="8153400" y="3505200"/>
            <a:ext cx="45719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715000" y="32766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Seller Concentration Area / Resistance Zone</a:t>
            </a:r>
            <a:endParaRPr lang="en-US" sz="1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638800" y="2514600"/>
            <a:ext cx="2057400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38800" y="4343400"/>
            <a:ext cx="2057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81800" y="4419600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Stop for acct. 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29400" y="2057400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Stop for acct. B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/>
          <a:lstStyle/>
          <a:p>
            <a:r>
              <a:rPr lang="en-US" dirty="0" smtClean="0"/>
              <a:t>This can be utilized for reducing the loss in case the trade is stopped out while giving the trade (pair) enough room for fluctuation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Slightly Different Price Level Entry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38862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66800" y="42672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43000" y="3429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Entry Point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4419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Stop Loss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71800" y="3886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1 ATR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2895600" y="3886200"/>
            <a:ext cx="45719" cy="381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715000" y="3733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15000" y="39624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1200" y="3276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Long Entry from acct. 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4572000"/>
            <a:ext cx="297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Cover the short: acct. B</a:t>
            </a:r>
          </a:p>
          <a:p>
            <a:r>
              <a:rPr lang="en-US" dirty="0" smtClean="0"/>
              <a:t>at a buy signal or close the long: acct. A at a sell signal or close both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543800" y="3657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0.5 ATR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9" name="Right Brace 18"/>
          <p:cNvSpPr/>
          <p:nvPr/>
        </p:nvSpPr>
        <p:spPr>
          <a:xfrm>
            <a:off x="7543800" y="3733800"/>
            <a:ext cx="45719" cy="228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5715000" y="4495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67400" y="4038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 Entry from acct. B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39624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 ATR</a:t>
            </a:r>
            <a:endParaRPr lang="en-US" sz="1600" dirty="0"/>
          </a:p>
        </p:txBody>
      </p:sp>
      <p:sp>
        <p:nvSpPr>
          <p:cNvPr id="23" name="Left Brace 22"/>
          <p:cNvSpPr/>
          <p:nvPr/>
        </p:nvSpPr>
        <p:spPr>
          <a:xfrm>
            <a:off x="5562600" y="3733800"/>
            <a:ext cx="45719" cy="762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62000" y="5715000"/>
            <a:ext cx="2819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Trading from one acct.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562600" y="5791200"/>
            <a:ext cx="3048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Trading from two accts.</a:t>
            </a:r>
            <a:endParaRPr lang="en-US" dirty="0"/>
          </a:p>
        </p:txBody>
      </p:sp>
      <p:sp>
        <p:nvSpPr>
          <p:cNvPr id="26" name="Down Arrow 25"/>
          <p:cNvSpPr/>
          <p:nvPr/>
        </p:nvSpPr>
        <p:spPr>
          <a:xfrm>
            <a:off x="6858000" y="3581400"/>
            <a:ext cx="45719" cy="76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Up Arrow 26"/>
          <p:cNvSpPr/>
          <p:nvPr/>
        </p:nvSpPr>
        <p:spPr>
          <a:xfrm>
            <a:off x="6858000" y="4038600"/>
            <a:ext cx="45719" cy="76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Up Arrow 27"/>
          <p:cNvSpPr/>
          <p:nvPr/>
        </p:nvSpPr>
        <p:spPr>
          <a:xfrm>
            <a:off x="6858000" y="4572000"/>
            <a:ext cx="45719" cy="76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3956</TotalTime>
  <Words>427</Words>
  <Application>Microsoft Office PowerPoint</Application>
  <PresentationFormat>On-screen Show (4:3)</PresentationFormat>
  <Paragraphs>93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Strategic Trading from Two Accounts</vt:lpstr>
      <vt:lpstr>Components provoking the Idea</vt:lpstr>
      <vt:lpstr> Stop Loss  </vt:lpstr>
      <vt:lpstr>Challenges with Stop Loss</vt:lpstr>
      <vt:lpstr>Challenges with Break out Trades</vt:lpstr>
      <vt:lpstr>Challenges of Trend within a Trend</vt:lpstr>
      <vt:lpstr>Trading from Two accounts</vt:lpstr>
      <vt:lpstr>Same Price Level Entry</vt:lpstr>
      <vt:lpstr>Slightly Different Price Level Entry</vt:lpstr>
      <vt:lpstr>Completely different Price Level Entry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Sentiment</dc:title>
  <dc:creator>Mitra</dc:creator>
  <cp:lastModifiedBy>Mitra</cp:lastModifiedBy>
  <cp:revision>142</cp:revision>
  <dcterms:created xsi:type="dcterms:W3CDTF">2011-07-30T04:06:40Z</dcterms:created>
  <dcterms:modified xsi:type="dcterms:W3CDTF">2012-06-12T21:11:06Z</dcterms:modified>
</cp:coreProperties>
</file>