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82" r:id="rId2"/>
    <p:sldId id="298" r:id="rId3"/>
    <p:sldId id="257" r:id="rId4"/>
    <p:sldId id="285" r:id="rId5"/>
    <p:sldId id="291" r:id="rId6"/>
    <p:sldId id="290" r:id="rId7"/>
    <p:sldId id="292" r:id="rId8"/>
    <p:sldId id="294" r:id="rId9"/>
    <p:sldId id="293" r:id="rId10"/>
    <p:sldId id="296" r:id="rId11"/>
    <p:sldId id="274" r:id="rId12"/>
    <p:sldId id="273" r:id="rId13"/>
    <p:sldId id="280" r:id="rId14"/>
    <p:sldId id="28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75" d="100"/>
          <a:sy n="75" d="100"/>
        </p:scale>
        <p:origin x="-10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072FEA-3DE7-4E3A-8FB2-45354EB066D5}" type="datetimeFigureOut">
              <a:rPr lang="en-US" smtClean="0"/>
              <a:pPr/>
              <a:t>6/1/2012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5E188E-BCE7-4C73-A51B-3344B35C6D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5E188E-BCE7-4C73-A51B-3344B35C6DA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214608B-C078-4AE8-9CCA-3B2FF6B1F4E0}" type="datetimeFigureOut">
              <a:rPr lang="en-US" smtClean="0"/>
              <a:pPr/>
              <a:t>6/1/2012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5E65D9F-FBC4-4ABB-9149-C7C4B4DA9E72}" type="slidenum">
              <a:rPr lang="en-US" smtClean="0"/>
              <a:pPr/>
              <a:t>‹#›</a:t>
            </a:fld>
            <a:endParaRPr lang="en-US"/>
          </a:p>
        </p:txBody>
      </p:sp>
    </p:spTree>
  </p:cSld>
  <p:clrMapOvr>
    <a:masterClrMapping/>
  </p:clrMapOvr>
  <p:transition>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14608B-C078-4AE8-9CCA-3B2FF6B1F4E0}" type="datetimeFigureOut">
              <a:rPr lang="en-US" smtClean="0"/>
              <a:pPr/>
              <a:t>6/1/2012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E65D9F-FBC4-4ABB-9149-C7C4B4DA9E72}" type="slidenum">
              <a:rPr lang="en-US" smtClean="0"/>
              <a:pPr/>
              <a:t>‹#›</a:t>
            </a:fld>
            <a:endParaRPr lang="en-US"/>
          </a:p>
        </p:txBody>
      </p:sp>
    </p:spTree>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14608B-C078-4AE8-9CCA-3B2FF6B1F4E0}" type="datetimeFigureOut">
              <a:rPr lang="en-US" smtClean="0"/>
              <a:pPr/>
              <a:t>6/1/2012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E65D9F-FBC4-4ABB-9149-C7C4B4DA9E72}" type="slidenum">
              <a:rPr lang="en-US" smtClean="0"/>
              <a:pPr/>
              <a:t>‹#›</a:t>
            </a:fld>
            <a:endParaRPr lang="en-US"/>
          </a:p>
        </p:txBody>
      </p:sp>
    </p:spTree>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14608B-C078-4AE8-9CCA-3B2FF6B1F4E0}" type="datetimeFigureOut">
              <a:rPr lang="en-US" smtClean="0"/>
              <a:pPr/>
              <a:t>6/1/2012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E65D9F-FBC4-4ABB-9149-C7C4B4DA9E7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214608B-C078-4AE8-9CCA-3B2FF6B1F4E0}" type="datetimeFigureOut">
              <a:rPr lang="en-US" smtClean="0"/>
              <a:pPr/>
              <a:t>6/1/2012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E65D9F-FBC4-4ABB-9149-C7C4B4DA9E7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214608B-C078-4AE8-9CCA-3B2FF6B1F4E0}" type="datetimeFigureOut">
              <a:rPr lang="en-US" smtClean="0"/>
              <a:pPr/>
              <a:t>6/1/2012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E65D9F-FBC4-4ABB-9149-C7C4B4DA9E7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214608B-C078-4AE8-9CCA-3B2FF6B1F4E0}" type="datetimeFigureOut">
              <a:rPr lang="en-US" smtClean="0"/>
              <a:pPr/>
              <a:t>6/1/2012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5E65D9F-FBC4-4ABB-9149-C7C4B4DA9E7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214608B-C078-4AE8-9CCA-3B2FF6B1F4E0}" type="datetimeFigureOut">
              <a:rPr lang="en-US" smtClean="0"/>
              <a:pPr/>
              <a:t>6/1/2012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5E65D9F-FBC4-4ABB-9149-C7C4B4DA9E7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214608B-C078-4AE8-9CCA-3B2FF6B1F4E0}" type="datetimeFigureOut">
              <a:rPr lang="en-US" smtClean="0"/>
              <a:pPr/>
              <a:t>6/1/2012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5E65D9F-FBC4-4ABB-9149-C7C4B4DA9E72}" type="slidenum">
              <a:rPr lang="en-US" smtClean="0"/>
              <a:pPr/>
              <a:t>‹#›</a:t>
            </a:fld>
            <a:endParaRPr lang="en-US"/>
          </a:p>
        </p:txBody>
      </p:sp>
    </p:spTree>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214608B-C078-4AE8-9CCA-3B2FF6B1F4E0}" type="datetimeFigureOut">
              <a:rPr lang="en-US" smtClean="0"/>
              <a:pPr/>
              <a:t>6/1/2012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E65D9F-FBC4-4ABB-9149-C7C4B4DA9E7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214608B-C078-4AE8-9CCA-3B2FF6B1F4E0}" type="datetimeFigureOut">
              <a:rPr lang="en-US" smtClean="0"/>
              <a:pPr/>
              <a:t>6/1/2012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5E65D9F-FBC4-4ABB-9149-C7C4B4DA9E7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214608B-C078-4AE8-9CCA-3B2FF6B1F4E0}" type="datetimeFigureOut">
              <a:rPr lang="en-US" smtClean="0"/>
              <a:pPr/>
              <a:t>6/1/2012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5E65D9F-FBC4-4ABB-9149-C7C4B4DA9E7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split orient="vert"/>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pPr algn="ctr"/>
            <a:r>
              <a:rPr lang="en-US" dirty="0" smtClean="0">
                <a:latin typeface="Arial" pitchFamily="34" charset="0"/>
                <a:cs typeface="Arial" pitchFamily="34" charset="0"/>
              </a:rPr>
              <a:t>Scaling in</a:t>
            </a:r>
            <a:r>
              <a:rPr lang="en-US" sz="4800" dirty="0" smtClean="0">
                <a:latin typeface="Arial" pitchFamily="34" charset="0"/>
                <a:cs typeface="Arial" pitchFamily="34" charset="0"/>
              </a:rPr>
              <a:t> </a:t>
            </a:r>
            <a:br>
              <a:rPr lang="en-US" sz="4800" dirty="0" smtClean="0">
                <a:latin typeface="Arial" pitchFamily="34" charset="0"/>
                <a:cs typeface="Arial" pitchFamily="34" charset="0"/>
              </a:rPr>
            </a:br>
            <a:r>
              <a:rPr lang="en-US" sz="3600" dirty="0" smtClean="0">
                <a:latin typeface="Arial" pitchFamily="34" charset="0"/>
                <a:cs typeface="Arial" pitchFamily="34" charset="0"/>
              </a:rPr>
              <a:t>and</a:t>
            </a:r>
            <a:r>
              <a:rPr lang="en-US" sz="4800" dirty="0" smtClean="0">
                <a:latin typeface="Arial" pitchFamily="34" charset="0"/>
                <a:cs typeface="Arial" pitchFamily="34" charset="0"/>
              </a:rPr>
              <a:t/>
            </a:r>
            <a:br>
              <a:rPr lang="en-US" sz="4800" dirty="0" smtClean="0">
                <a:latin typeface="Arial" pitchFamily="34" charset="0"/>
                <a:cs typeface="Arial" pitchFamily="34" charset="0"/>
              </a:rPr>
            </a:br>
            <a:r>
              <a:rPr lang="en-US" dirty="0" smtClean="0">
                <a:latin typeface="Arial" pitchFamily="34" charset="0"/>
                <a:cs typeface="Arial" pitchFamily="34" charset="0"/>
              </a:rPr>
              <a:t> Scaling out </a:t>
            </a:r>
            <a:endParaRPr lang="en-US" sz="4800" dirty="0">
              <a:latin typeface="Arial" pitchFamily="34" charset="0"/>
              <a:cs typeface="Arial" pitchFamily="34" charset="0"/>
            </a:endParaRPr>
          </a:p>
        </p:txBody>
      </p:sp>
      <p:sp>
        <p:nvSpPr>
          <p:cNvPr id="2" name="Content Placeholder 1"/>
          <p:cNvSpPr>
            <a:spLocks noGrp="1"/>
          </p:cNvSpPr>
          <p:nvPr>
            <p:ph type="subTitle" idx="1"/>
          </p:nvPr>
        </p:nvSpPr>
        <p:spPr/>
        <p:txBody>
          <a:bodyPr>
            <a:normAutofit fontScale="85000" lnSpcReduction="10000"/>
          </a:bodyPr>
          <a:lstStyle/>
          <a:p>
            <a:pPr algn="r">
              <a:buNone/>
            </a:pPr>
            <a:r>
              <a:rPr lang="en-US" dirty="0" smtClean="0"/>
              <a:t>						</a:t>
            </a:r>
            <a:r>
              <a:rPr lang="en-US" sz="2400" dirty="0" smtClean="0">
                <a:latin typeface="Arial" pitchFamily="34" charset="0"/>
                <a:cs typeface="Arial" pitchFamily="34" charset="0"/>
              </a:rPr>
              <a:t>Hare Krishna </a:t>
            </a:r>
            <a:r>
              <a:rPr lang="en-US" sz="2400" dirty="0" err="1" smtClean="0">
                <a:latin typeface="Arial" pitchFamily="34" charset="0"/>
                <a:cs typeface="Arial" pitchFamily="34" charset="0"/>
              </a:rPr>
              <a:t>Mitra</a:t>
            </a:r>
            <a:endParaRPr lang="en-US" sz="2400" dirty="0" smtClean="0">
              <a:latin typeface="Arial" pitchFamily="34" charset="0"/>
              <a:cs typeface="Arial" pitchFamily="34" charset="0"/>
            </a:endParaRPr>
          </a:p>
          <a:p>
            <a:pPr algn="r">
              <a:buNone/>
            </a:pPr>
            <a:r>
              <a:rPr lang="en-US" sz="2400" dirty="0" smtClean="0">
                <a:latin typeface="Arial" pitchFamily="34" charset="0"/>
                <a:cs typeface="Arial" pitchFamily="34" charset="0"/>
              </a:rPr>
              <a:t>						</a:t>
            </a:r>
            <a:r>
              <a:rPr lang="en-US" sz="2000" dirty="0" smtClean="0">
                <a:latin typeface="Arial" pitchFamily="34" charset="0"/>
                <a:cs typeface="Arial" pitchFamily="34" charset="0"/>
              </a:rPr>
              <a:t>OC Traders</a:t>
            </a:r>
          </a:p>
          <a:p>
            <a:pPr algn="r">
              <a:buNone/>
            </a:pPr>
            <a:r>
              <a:rPr lang="en-US" sz="2000" dirty="0" smtClean="0">
                <a:latin typeface="Arial" pitchFamily="34" charset="0"/>
                <a:cs typeface="Arial" pitchFamily="34" charset="0"/>
              </a:rPr>
              <a:t>						</a:t>
            </a:r>
            <a:endParaRPr lang="en-US" sz="2000" dirty="0">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4711891"/>
          </a:xfrm>
        </p:spPr>
        <p:txBody>
          <a:bodyPr/>
          <a:lstStyle/>
          <a:p>
            <a:pPr>
              <a:buNone/>
            </a:pPr>
            <a:r>
              <a:rPr lang="en-US" dirty="0" smtClean="0"/>
              <a:t> </a:t>
            </a:r>
            <a:endParaRPr lang="en-US" dirty="0"/>
          </a:p>
        </p:txBody>
      </p:sp>
      <p:sp>
        <p:nvSpPr>
          <p:cNvPr id="3" name="Title 2"/>
          <p:cNvSpPr>
            <a:spLocks noGrp="1"/>
          </p:cNvSpPr>
          <p:nvPr>
            <p:ph type="title"/>
          </p:nvPr>
        </p:nvSpPr>
        <p:spPr/>
        <p:txBody>
          <a:bodyPr/>
          <a:lstStyle/>
          <a:p>
            <a:pPr algn="ctr"/>
            <a:r>
              <a:rPr lang="en-US" dirty="0" smtClean="0"/>
              <a:t> Special Scaling In</a:t>
            </a:r>
            <a:endParaRPr lang="en-US" dirty="0"/>
          </a:p>
        </p:txBody>
      </p:sp>
      <p:cxnSp>
        <p:nvCxnSpPr>
          <p:cNvPr id="5" name="Straight Connector 4"/>
          <p:cNvCxnSpPr/>
          <p:nvPr/>
        </p:nvCxnSpPr>
        <p:spPr>
          <a:xfrm>
            <a:off x="2133600" y="2362200"/>
            <a:ext cx="32766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209800" y="3810000"/>
            <a:ext cx="184731" cy="369332"/>
          </a:xfrm>
          <a:prstGeom prst="rect">
            <a:avLst/>
          </a:prstGeom>
          <a:noFill/>
        </p:spPr>
        <p:txBody>
          <a:bodyPr wrap="none" rtlCol="0">
            <a:spAutoFit/>
          </a:bodyPr>
          <a:lstStyle/>
          <a:p>
            <a:endParaRPr lang="en-US" dirty="0"/>
          </a:p>
        </p:txBody>
      </p:sp>
      <p:sp>
        <p:nvSpPr>
          <p:cNvPr id="17" name="TextBox 16"/>
          <p:cNvSpPr txBox="1"/>
          <p:nvPr/>
        </p:nvSpPr>
        <p:spPr>
          <a:xfrm>
            <a:off x="4343400" y="3048000"/>
            <a:ext cx="1447800" cy="369332"/>
          </a:xfrm>
          <a:prstGeom prst="rect">
            <a:avLst/>
          </a:prstGeom>
          <a:noFill/>
        </p:spPr>
        <p:txBody>
          <a:bodyPr wrap="square" rtlCol="0">
            <a:spAutoFit/>
          </a:bodyPr>
          <a:lstStyle/>
          <a:p>
            <a:r>
              <a:rPr lang="en-US" dirty="0" smtClean="0"/>
              <a:t>1st ct. in</a:t>
            </a:r>
            <a:endParaRPr lang="en-US" dirty="0"/>
          </a:p>
        </p:txBody>
      </p:sp>
      <p:sp>
        <p:nvSpPr>
          <p:cNvPr id="20" name="TextBox 19"/>
          <p:cNvSpPr txBox="1"/>
          <p:nvPr/>
        </p:nvSpPr>
        <p:spPr>
          <a:xfrm>
            <a:off x="838200" y="2514600"/>
            <a:ext cx="1676400" cy="307777"/>
          </a:xfrm>
          <a:prstGeom prst="rect">
            <a:avLst/>
          </a:prstGeom>
          <a:noFill/>
        </p:spPr>
        <p:txBody>
          <a:bodyPr wrap="square" rtlCol="0">
            <a:spAutoFit/>
          </a:bodyPr>
          <a:lstStyle/>
          <a:p>
            <a:r>
              <a:rPr lang="en-US" sz="1400" dirty="0" smtClean="0"/>
              <a:t>3 pts. Stop loss</a:t>
            </a:r>
            <a:endParaRPr lang="en-US" sz="1400" dirty="0"/>
          </a:p>
        </p:txBody>
      </p:sp>
      <p:sp>
        <p:nvSpPr>
          <p:cNvPr id="21" name="TextBox 20"/>
          <p:cNvSpPr txBox="1"/>
          <p:nvPr/>
        </p:nvSpPr>
        <p:spPr>
          <a:xfrm>
            <a:off x="3124200" y="1447800"/>
            <a:ext cx="3276600" cy="369332"/>
          </a:xfrm>
          <a:prstGeom prst="rect">
            <a:avLst/>
          </a:prstGeom>
          <a:noFill/>
        </p:spPr>
        <p:txBody>
          <a:bodyPr wrap="square" rtlCol="0">
            <a:spAutoFit/>
          </a:bodyPr>
          <a:lstStyle/>
          <a:p>
            <a:r>
              <a:rPr lang="en-US" dirty="0" smtClean="0"/>
              <a:t>Example: Fine Tuning Entry </a:t>
            </a:r>
            <a:endParaRPr lang="en-US" dirty="0"/>
          </a:p>
        </p:txBody>
      </p:sp>
      <p:sp>
        <p:nvSpPr>
          <p:cNvPr id="26" name="Left Arrow 25"/>
          <p:cNvSpPr/>
          <p:nvPr/>
        </p:nvSpPr>
        <p:spPr>
          <a:xfrm>
            <a:off x="3733800" y="3200400"/>
            <a:ext cx="45720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p:nvPr/>
        </p:nvCxnSpPr>
        <p:spPr>
          <a:xfrm>
            <a:off x="3657600" y="2362200"/>
            <a:ext cx="0" cy="3048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5" name="Right Arrow 24"/>
          <p:cNvSpPr/>
          <p:nvPr/>
        </p:nvSpPr>
        <p:spPr>
          <a:xfrm flipV="1">
            <a:off x="2514600" y="2667000"/>
            <a:ext cx="838200" cy="76200"/>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cxnSp>
        <p:nvCxnSpPr>
          <p:cNvPr id="37" name="Straight Arrow Connector 36"/>
          <p:cNvCxnSpPr/>
          <p:nvPr/>
        </p:nvCxnSpPr>
        <p:spPr>
          <a:xfrm>
            <a:off x="3429000" y="2362200"/>
            <a:ext cx="0" cy="8382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962400" y="2362200"/>
            <a:ext cx="1447800" cy="304800"/>
          </a:xfrm>
          <a:prstGeom prst="rect">
            <a:avLst/>
          </a:prstGeom>
          <a:noFill/>
        </p:spPr>
        <p:txBody>
          <a:bodyPr wrap="square" rtlCol="0">
            <a:spAutoFit/>
          </a:bodyPr>
          <a:lstStyle/>
          <a:p>
            <a:r>
              <a:rPr lang="en-US" sz="1400" dirty="0" smtClean="0"/>
              <a:t>1 pt. Stop loss</a:t>
            </a:r>
            <a:endParaRPr lang="en-US" sz="1400" dirty="0"/>
          </a:p>
        </p:txBody>
      </p:sp>
      <p:sp>
        <p:nvSpPr>
          <p:cNvPr id="28" name="Freeform 27"/>
          <p:cNvSpPr/>
          <p:nvPr/>
        </p:nvSpPr>
        <p:spPr>
          <a:xfrm>
            <a:off x="1485900" y="2738967"/>
            <a:ext cx="4673600" cy="2785533"/>
          </a:xfrm>
          <a:custGeom>
            <a:avLst/>
            <a:gdLst>
              <a:gd name="connsiteX0" fmla="*/ 0 w 4673600"/>
              <a:gd name="connsiteY0" fmla="*/ 1071033 h 2785533"/>
              <a:gd name="connsiteX1" fmla="*/ 584200 w 4673600"/>
              <a:gd name="connsiteY1" fmla="*/ 436033 h 2785533"/>
              <a:gd name="connsiteX2" fmla="*/ 1028700 w 4673600"/>
              <a:gd name="connsiteY2" fmla="*/ 1032933 h 2785533"/>
              <a:gd name="connsiteX3" fmla="*/ 1574800 w 4673600"/>
              <a:gd name="connsiteY3" fmla="*/ 4233 h 2785533"/>
              <a:gd name="connsiteX4" fmla="*/ 2019300 w 4673600"/>
              <a:gd name="connsiteY4" fmla="*/ 1007533 h 2785533"/>
              <a:gd name="connsiteX5" fmla="*/ 2273300 w 4673600"/>
              <a:gd name="connsiteY5" fmla="*/ 334433 h 2785533"/>
              <a:gd name="connsiteX6" fmla="*/ 2870200 w 4673600"/>
              <a:gd name="connsiteY6" fmla="*/ 1198033 h 2785533"/>
              <a:gd name="connsiteX7" fmla="*/ 3200400 w 4673600"/>
              <a:gd name="connsiteY7" fmla="*/ 867833 h 2785533"/>
              <a:gd name="connsiteX8" fmla="*/ 3695700 w 4673600"/>
              <a:gd name="connsiteY8" fmla="*/ 1642533 h 2785533"/>
              <a:gd name="connsiteX9" fmla="*/ 4178300 w 4673600"/>
              <a:gd name="connsiteY9" fmla="*/ 1325033 h 2785533"/>
              <a:gd name="connsiteX10" fmla="*/ 4673600 w 4673600"/>
              <a:gd name="connsiteY10" fmla="*/ 2785533 h 2785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3600" h="2785533">
                <a:moveTo>
                  <a:pt x="0" y="1071033"/>
                </a:moveTo>
                <a:cubicBezTo>
                  <a:pt x="206375" y="756708"/>
                  <a:pt x="412750" y="442383"/>
                  <a:pt x="584200" y="436033"/>
                </a:cubicBezTo>
                <a:cubicBezTo>
                  <a:pt x="755650" y="429683"/>
                  <a:pt x="863600" y="1104900"/>
                  <a:pt x="1028700" y="1032933"/>
                </a:cubicBezTo>
                <a:cubicBezTo>
                  <a:pt x="1193800" y="960966"/>
                  <a:pt x="1409700" y="8466"/>
                  <a:pt x="1574800" y="4233"/>
                </a:cubicBezTo>
                <a:cubicBezTo>
                  <a:pt x="1739900" y="0"/>
                  <a:pt x="1902883" y="952500"/>
                  <a:pt x="2019300" y="1007533"/>
                </a:cubicBezTo>
                <a:cubicBezTo>
                  <a:pt x="2135717" y="1062566"/>
                  <a:pt x="2131483" y="302683"/>
                  <a:pt x="2273300" y="334433"/>
                </a:cubicBezTo>
                <a:cubicBezTo>
                  <a:pt x="2415117" y="366183"/>
                  <a:pt x="2715683" y="1109133"/>
                  <a:pt x="2870200" y="1198033"/>
                </a:cubicBezTo>
                <a:cubicBezTo>
                  <a:pt x="3024717" y="1286933"/>
                  <a:pt x="3062817" y="793750"/>
                  <a:pt x="3200400" y="867833"/>
                </a:cubicBezTo>
                <a:cubicBezTo>
                  <a:pt x="3337983" y="941916"/>
                  <a:pt x="3532717" y="1566333"/>
                  <a:pt x="3695700" y="1642533"/>
                </a:cubicBezTo>
                <a:cubicBezTo>
                  <a:pt x="3858683" y="1718733"/>
                  <a:pt x="4015317" y="1134533"/>
                  <a:pt x="4178300" y="1325033"/>
                </a:cubicBezTo>
                <a:cubicBezTo>
                  <a:pt x="4341283" y="1515533"/>
                  <a:pt x="4507441" y="2150533"/>
                  <a:pt x="4673600" y="278553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3632200" y="2635250"/>
            <a:ext cx="2247900" cy="2863850"/>
          </a:xfrm>
          <a:custGeom>
            <a:avLst/>
            <a:gdLst>
              <a:gd name="connsiteX0" fmla="*/ 12700 w 2247900"/>
              <a:gd name="connsiteY0" fmla="*/ 755650 h 2863850"/>
              <a:gd name="connsiteX1" fmla="*/ 139700 w 2247900"/>
              <a:gd name="connsiteY1" fmla="*/ 82550 h 2863850"/>
              <a:gd name="connsiteX2" fmla="*/ 850900 w 2247900"/>
              <a:gd name="connsiteY2" fmla="*/ 1250950 h 2863850"/>
              <a:gd name="connsiteX3" fmla="*/ 1346200 w 2247900"/>
              <a:gd name="connsiteY3" fmla="*/ 1098550 h 2863850"/>
              <a:gd name="connsiteX4" fmla="*/ 1841500 w 2247900"/>
              <a:gd name="connsiteY4" fmla="*/ 1949450 h 2863850"/>
              <a:gd name="connsiteX5" fmla="*/ 2247900 w 2247900"/>
              <a:gd name="connsiteY5" fmla="*/ 2863850 h 286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47900" h="2863850">
                <a:moveTo>
                  <a:pt x="12700" y="755650"/>
                </a:moveTo>
                <a:cubicBezTo>
                  <a:pt x="6350" y="377825"/>
                  <a:pt x="0" y="0"/>
                  <a:pt x="139700" y="82550"/>
                </a:cubicBezTo>
                <a:cubicBezTo>
                  <a:pt x="279400" y="165100"/>
                  <a:pt x="649817" y="1081617"/>
                  <a:pt x="850900" y="1250950"/>
                </a:cubicBezTo>
                <a:cubicBezTo>
                  <a:pt x="1051983" y="1420283"/>
                  <a:pt x="1181100" y="982133"/>
                  <a:pt x="1346200" y="1098550"/>
                </a:cubicBezTo>
                <a:cubicBezTo>
                  <a:pt x="1511300" y="1214967"/>
                  <a:pt x="1691217" y="1655233"/>
                  <a:pt x="1841500" y="1949450"/>
                </a:cubicBezTo>
                <a:cubicBezTo>
                  <a:pt x="1991783" y="2243667"/>
                  <a:pt x="2247900" y="2863850"/>
                  <a:pt x="2247900" y="2863850"/>
                </a:cubicBezTo>
              </a:path>
            </a:pathLst>
          </a:custGeom>
          <a:ln>
            <a:solidFill>
              <a:srgbClr val="FF000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xtBox 35"/>
          <p:cNvSpPr txBox="1"/>
          <p:nvPr/>
        </p:nvSpPr>
        <p:spPr>
          <a:xfrm>
            <a:off x="4343400" y="2590800"/>
            <a:ext cx="1447800" cy="369332"/>
          </a:xfrm>
          <a:prstGeom prst="rect">
            <a:avLst/>
          </a:prstGeom>
          <a:noFill/>
        </p:spPr>
        <p:txBody>
          <a:bodyPr wrap="square" rtlCol="0">
            <a:spAutoFit/>
          </a:bodyPr>
          <a:lstStyle/>
          <a:p>
            <a:r>
              <a:rPr lang="en-US" dirty="0" smtClean="0"/>
              <a:t>2nd ct. in</a:t>
            </a:r>
            <a:endParaRPr lang="en-US" dirty="0"/>
          </a:p>
        </p:txBody>
      </p:sp>
      <p:sp>
        <p:nvSpPr>
          <p:cNvPr id="38" name="Left Arrow 37"/>
          <p:cNvSpPr/>
          <p:nvPr/>
        </p:nvSpPr>
        <p:spPr>
          <a:xfrm>
            <a:off x="3733800" y="2743200"/>
            <a:ext cx="45720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Left Arrow 40"/>
          <p:cNvSpPr/>
          <p:nvPr/>
        </p:nvSpPr>
        <p:spPr>
          <a:xfrm>
            <a:off x="3810000" y="2514600"/>
            <a:ext cx="152400" cy="45719"/>
          </a:xfrm>
          <a:prstGeom prst="lef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2895600" y="4038600"/>
            <a:ext cx="1676400" cy="338554"/>
          </a:xfrm>
          <a:prstGeom prst="rect">
            <a:avLst/>
          </a:prstGeom>
          <a:noFill/>
        </p:spPr>
        <p:txBody>
          <a:bodyPr wrap="square" rtlCol="0">
            <a:spAutoFit/>
          </a:bodyPr>
          <a:lstStyle/>
          <a:p>
            <a:r>
              <a:rPr lang="en-US" sz="1600" dirty="0" smtClean="0"/>
              <a:t>Market is here</a:t>
            </a:r>
            <a:endParaRPr lang="en-US" sz="1600" dirty="0"/>
          </a:p>
        </p:txBody>
      </p:sp>
      <p:sp>
        <p:nvSpPr>
          <p:cNvPr id="49" name="Up Arrow 48"/>
          <p:cNvSpPr/>
          <p:nvPr/>
        </p:nvSpPr>
        <p:spPr>
          <a:xfrm>
            <a:off x="3657600" y="3352800"/>
            <a:ext cx="76200"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1524000" y="4495800"/>
            <a:ext cx="3124200" cy="584775"/>
          </a:xfrm>
          <a:prstGeom prst="rect">
            <a:avLst/>
          </a:prstGeom>
          <a:noFill/>
        </p:spPr>
        <p:txBody>
          <a:bodyPr wrap="square" rtlCol="0">
            <a:spAutoFit/>
          </a:bodyPr>
          <a:lstStyle/>
          <a:p>
            <a:r>
              <a:rPr lang="en-US" sz="1600" dirty="0" smtClean="0"/>
              <a:t>Anticipating that it will fail to take the previous swing high</a:t>
            </a:r>
            <a:endParaRPr lang="en-US" sz="1600" dirty="0"/>
          </a:p>
        </p:txBody>
      </p:sp>
      <p:sp>
        <p:nvSpPr>
          <p:cNvPr id="51" name="TextBox 50"/>
          <p:cNvSpPr txBox="1"/>
          <p:nvPr/>
        </p:nvSpPr>
        <p:spPr>
          <a:xfrm>
            <a:off x="5791200" y="2438400"/>
            <a:ext cx="2819400" cy="584775"/>
          </a:xfrm>
          <a:prstGeom prst="rect">
            <a:avLst/>
          </a:prstGeom>
          <a:noFill/>
        </p:spPr>
        <p:txBody>
          <a:bodyPr wrap="square" rtlCol="0">
            <a:spAutoFit/>
          </a:bodyPr>
          <a:lstStyle/>
          <a:p>
            <a:r>
              <a:rPr lang="en-US" sz="1600" dirty="0" smtClean="0"/>
              <a:t>Anticipating that it will create a Double Top</a:t>
            </a:r>
            <a:endParaRPr lang="en-US" sz="1600" dirty="0"/>
          </a:p>
        </p:txBody>
      </p:sp>
    </p:spTree>
  </p:cSld>
  <p:clrMapOvr>
    <a:masterClrMapping/>
  </p:clrMapOvr>
  <p:transition>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457200"/>
            <a:ext cx="7391400" cy="990600"/>
          </a:xfrm>
        </p:spPr>
        <p:txBody>
          <a:bodyPr/>
          <a:lstStyle/>
          <a:p>
            <a:pPr algn="ctr"/>
            <a:r>
              <a:rPr lang="en-US" dirty="0" smtClean="0"/>
              <a:t>ES(Intra-day)</a:t>
            </a:r>
            <a:endParaRPr lang="en-US" dirty="0"/>
          </a:p>
        </p:txBody>
      </p:sp>
      <p:pic>
        <p:nvPicPr>
          <p:cNvPr id="1027" name="Picture 3"/>
          <p:cNvPicPr>
            <a:picLocks noGrp="1" noChangeAspect="1" noChangeArrowheads="1"/>
          </p:cNvPicPr>
          <p:nvPr>
            <p:ph idx="1"/>
          </p:nvPr>
        </p:nvPicPr>
        <p:blipFill>
          <a:blip r:embed="rId3" cstate="print"/>
          <a:srcRect/>
          <a:stretch>
            <a:fillRect/>
          </a:stretch>
        </p:blipFill>
        <p:spPr bwMode="auto">
          <a:xfrm>
            <a:off x="685800" y="1524000"/>
            <a:ext cx="7391400" cy="4619625"/>
          </a:xfrm>
          <a:prstGeom prst="rect">
            <a:avLst/>
          </a:prstGeom>
          <a:noFill/>
          <a:ln w="9525">
            <a:noFill/>
            <a:miter lim="800000"/>
            <a:headEnd/>
            <a:tailEnd/>
          </a:ln>
        </p:spPr>
      </p:pic>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ES (Intra-day)</a:t>
            </a:r>
            <a:endParaRPr lang="en-US" dirty="0"/>
          </a:p>
        </p:txBody>
      </p:sp>
      <p:cxnSp>
        <p:nvCxnSpPr>
          <p:cNvPr id="6" name="Straight Arrow Connector 5"/>
          <p:cNvCxnSpPr/>
          <p:nvPr/>
        </p:nvCxnSpPr>
        <p:spPr>
          <a:xfrm>
            <a:off x="2133600" y="3505200"/>
            <a:ext cx="381000" cy="152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057400" y="4876800"/>
            <a:ext cx="457200" cy="76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2133600" y="4191000"/>
            <a:ext cx="381000" cy="15240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133600" y="5562600"/>
            <a:ext cx="381000" cy="7620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 name="Curved Up Arrow 13"/>
          <p:cNvSpPr/>
          <p:nvPr/>
        </p:nvSpPr>
        <p:spPr>
          <a:xfrm>
            <a:off x="2057400" y="3657600"/>
            <a:ext cx="838200" cy="762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051" name="Picture 3"/>
          <p:cNvPicPr>
            <a:picLocks noGrp="1" noChangeAspect="1" noChangeArrowheads="1"/>
          </p:cNvPicPr>
          <p:nvPr>
            <p:ph idx="1"/>
          </p:nvPr>
        </p:nvPicPr>
        <p:blipFill>
          <a:blip r:embed="rId3" cstate="print"/>
          <a:srcRect/>
          <a:stretch>
            <a:fillRect/>
          </a:stretch>
        </p:blipFill>
        <p:spPr bwMode="auto">
          <a:xfrm>
            <a:off x="952500" y="1481138"/>
            <a:ext cx="7239000" cy="4524375"/>
          </a:xfrm>
          <a:prstGeom prst="rect">
            <a:avLst/>
          </a:prstGeom>
          <a:noFill/>
          <a:ln w="9525">
            <a:noFill/>
            <a:miter lim="800000"/>
            <a:headEnd/>
            <a:tailEnd/>
          </a:ln>
        </p:spPr>
      </p:pic>
    </p:spTree>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4157472"/>
          </a:xfrm>
        </p:spPr>
        <p:txBody>
          <a:bodyPr/>
          <a:lstStyle/>
          <a:p>
            <a:endParaRPr lang="en-US" sz="2400" dirty="0" smtClean="0">
              <a:latin typeface="Arial" pitchFamily="34" charset="0"/>
              <a:cs typeface="Arial" pitchFamily="34" charset="0"/>
            </a:endParaRPr>
          </a:p>
          <a:p>
            <a:r>
              <a:rPr lang="en-US" sz="2400" b="1" dirty="0" smtClean="0">
                <a:latin typeface="Arial" pitchFamily="34" charset="0"/>
                <a:cs typeface="Arial" pitchFamily="34" charset="0"/>
              </a:rPr>
              <a:t>Different variations of Scale In and Scale out can be deployed depending on market conditions</a:t>
            </a:r>
          </a:p>
          <a:p>
            <a:pPr>
              <a:buNone/>
            </a:pPr>
            <a:endParaRPr lang="en-US" sz="2400" b="1" dirty="0" smtClean="0">
              <a:latin typeface="Arial" pitchFamily="34" charset="0"/>
              <a:cs typeface="Arial" pitchFamily="34" charset="0"/>
            </a:endParaRPr>
          </a:p>
          <a:p>
            <a:r>
              <a:rPr lang="en-US" sz="2400" b="1" dirty="0" smtClean="0">
                <a:latin typeface="Arial" pitchFamily="34" charset="0"/>
                <a:cs typeface="Arial" pitchFamily="34" charset="0"/>
              </a:rPr>
              <a:t>There is no single best formula because the market is always changing.</a:t>
            </a:r>
          </a:p>
          <a:p>
            <a:endParaRPr lang="en-US" sz="2400" b="1" dirty="0" smtClean="0">
              <a:latin typeface="Arial" pitchFamily="34" charset="0"/>
              <a:cs typeface="Arial" pitchFamily="34" charset="0"/>
            </a:endParaRPr>
          </a:p>
          <a:p>
            <a:r>
              <a:rPr lang="en-US" sz="2400" b="1" dirty="0" smtClean="0">
                <a:latin typeface="Arial" pitchFamily="34" charset="0"/>
                <a:cs typeface="Arial" pitchFamily="34" charset="0"/>
              </a:rPr>
              <a:t>Never forget to use stops</a:t>
            </a:r>
          </a:p>
          <a:p>
            <a:pPr>
              <a:buNone/>
            </a:pPr>
            <a:endParaRPr lang="en-US" sz="2400" dirty="0" smtClean="0">
              <a:latin typeface="Arial" pitchFamily="34" charset="0"/>
              <a:cs typeface="Arial" pitchFamily="34" charset="0"/>
            </a:endParaRPr>
          </a:p>
        </p:txBody>
      </p:sp>
      <p:sp>
        <p:nvSpPr>
          <p:cNvPr id="3" name="Title 2"/>
          <p:cNvSpPr>
            <a:spLocks noGrp="1"/>
          </p:cNvSpPr>
          <p:nvPr>
            <p:ph type="title"/>
          </p:nvPr>
        </p:nvSpPr>
        <p:spPr/>
        <p:txBody>
          <a:bodyPr>
            <a:normAutofit/>
          </a:bodyPr>
          <a:lstStyle/>
          <a:p>
            <a:pPr algn="ctr"/>
            <a:r>
              <a:rPr lang="en-US" sz="3200" dirty="0" smtClean="0">
                <a:latin typeface="Arial" pitchFamily="34" charset="0"/>
                <a:cs typeface="Arial" pitchFamily="34" charset="0"/>
              </a:rPr>
              <a:t>Conclusion</a:t>
            </a:r>
            <a:endParaRPr lang="en-US" sz="3200" dirty="0">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09600" y="838200"/>
            <a:ext cx="8229600" cy="4525962"/>
          </a:xfrm>
          <a:solidFill>
            <a:srgbClr val="92D050"/>
          </a:solidFill>
        </p:spPr>
        <p:txBody>
          <a:bodyPr>
            <a:normAutofit/>
          </a:bodyPr>
          <a:lstStyle/>
          <a:p>
            <a:endParaRPr lang="en-US" sz="4000" dirty="0" smtClean="0">
              <a:latin typeface="Arial" pitchFamily="34" charset="0"/>
              <a:cs typeface="Arial" pitchFamily="34" charset="0"/>
            </a:endParaRPr>
          </a:p>
          <a:p>
            <a:endParaRPr lang="en-US" sz="4000" dirty="0" smtClean="0">
              <a:latin typeface="Arial" pitchFamily="34" charset="0"/>
              <a:cs typeface="Arial" pitchFamily="34" charset="0"/>
            </a:endParaRPr>
          </a:p>
          <a:p>
            <a:pPr algn="ctr">
              <a:buNone/>
            </a:pPr>
            <a:r>
              <a:rPr lang="en-US" sz="4000" b="1" dirty="0" smtClean="0">
                <a:latin typeface="Arial" pitchFamily="34" charset="0"/>
                <a:cs typeface="Arial" pitchFamily="34" charset="0"/>
              </a:rPr>
              <a:t>Many Happy </a:t>
            </a:r>
          </a:p>
          <a:p>
            <a:pPr algn="ctr">
              <a:buNone/>
            </a:pPr>
            <a:r>
              <a:rPr lang="en-US" sz="4000" b="1" dirty="0" smtClean="0">
                <a:latin typeface="Arial" pitchFamily="34" charset="0"/>
                <a:cs typeface="Arial" pitchFamily="34" charset="0"/>
              </a:rPr>
              <a:t>Scale in &amp; Scale out!</a:t>
            </a:r>
            <a:endParaRPr lang="en-US" sz="4000" b="1" dirty="0">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All TRADING involves high risk and </a:t>
            </a:r>
            <a:r>
              <a:rPr lang="en-US" b="1" dirty="0" smtClean="0"/>
              <a:t>YOU</a:t>
            </a:r>
            <a:r>
              <a:rPr lang="en-US" dirty="0" smtClean="0"/>
              <a:t> can </a:t>
            </a:r>
            <a:r>
              <a:rPr lang="en-US" b="1" dirty="0" smtClean="0"/>
              <a:t>LOSE</a:t>
            </a:r>
            <a:r>
              <a:rPr lang="en-US" dirty="0" smtClean="0"/>
              <a:t> a substantial amount of money, no matter what method you use. All trading involves high risk; past performance is not necessarily indicative of future results.</a:t>
            </a:r>
            <a:br>
              <a:rPr lang="en-US" dirty="0" smtClean="0"/>
            </a:br>
            <a:r>
              <a:rPr lang="en-US" dirty="0" smtClean="0"/>
              <a:t/>
            </a:r>
            <a:br>
              <a:rPr lang="en-US" dirty="0" smtClean="0"/>
            </a:br>
            <a:r>
              <a:rPr lang="en-US" b="1" dirty="0" smtClean="0"/>
              <a:t>Commission Rule 4.41(b)(1)(I) </a:t>
            </a:r>
            <a:r>
              <a:rPr lang="en-US" dirty="0" smtClean="0"/>
              <a:t>hypothetical or simulated performance results have certain inherent limitations. Unlike an actual performance record, simulated results do not represent actual trading. Also, since the trades have not actually been executed, the results may have under- or over-compensated for the impact, if any, of certain market factors, such as lack of liquidity. Simulated trading programs in general are also subject to the fact that they are designed with the benefit of hindsight. No representation is being made that any account will or is likely to achieve profits or losses similar to those shown.</a:t>
            </a:r>
            <a:endParaRPr lang="en-US" dirty="0"/>
          </a:p>
        </p:txBody>
      </p:sp>
      <p:sp>
        <p:nvSpPr>
          <p:cNvPr id="3" name="Title 2"/>
          <p:cNvSpPr>
            <a:spLocks noGrp="1"/>
          </p:cNvSpPr>
          <p:nvPr>
            <p:ph type="title"/>
          </p:nvPr>
        </p:nvSpPr>
        <p:spPr/>
        <p:txBody>
          <a:bodyPr/>
          <a:lstStyle/>
          <a:p>
            <a:pPr algn="ctr"/>
            <a:r>
              <a:rPr lang="en-US" dirty="0" smtClean="0"/>
              <a:t>TRADING DISCLAIMER</a:t>
            </a:r>
            <a:endParaRPr lang="en-US" dirty="0"/>
          </a:p>
        </p:txBody>
      </p:sp>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864291"/>
          </a:xfrm>
        </p:spPr>
        <p:txBody>
          <a:bodyPr>
            <a:normAutofit/>
          </a:bodyPr>
          <a:lstStyle/>
          <a:p>
            <a:pPr>
              <a:buNone/>
            </a:pPr>
            <a:endParaRPr lang="en-US" sz="2400" b="1" dirty="0" smtClean="0">
              <a:latin typeface="Arial" pitchFamily="34" charset="0"/>
              <a:cs typeface="Arial" pitchFamily="34" charset="0"/>
            </a:endParaRPr>
          </a:p>
          <a:p>
            <a:r>
              <a:rPr lang="en-US" sz="2400" b="1" dirty="0" smtClean="0">
                <a:latin typeface="Arial" pitchFamily="34" charset="0"/>
                <a:cs typeface="Arial" pitchFamily="34" charset="0"/>
              </a:rPr>
              <a:t>Scaling In: </a:t>
            </a:r>
            <a:r>
              <a:rPr lang="en-US" sz="2400" dirty="0" smtClean="0">
                <a:latin typeface="Arial" pitchFamily="34" charset="0"/>
                <a:cs typeface="Arial" pitchFamily="34" charset="0"/>
              </a:rPr>
              <a:t>Adding to your winning position at appropriate price levels bucking on the trend to </a:t>
            </a:r>
            <a:r>
              <a:rPr lang="en-US" sz="2400" dirty="0" smtClean="0">
                <a:latin typeface="Arial" pitchFamily="34" charset="0"/>
                <a:cs typeface="Arial" pitchFamily="34" charset="0"/>
              </a:rPr>
              <a:t>increase profitability</a:t>
            </a:r>
            <a:r>
              <a:rPr lang="en-US" sz="2400" dirty="0" smtClean="0">
                <a:latin typeface="Arial" pitchFamily="34" charset="0"/>
                <a:cs typeface="Arial" pitchFamily="34" charset="0"/>
              </a:rPr>
              <a:t>.</a:t>
            </a:r>
            <a:endParaRPr lang="en-US" sz="2400" dirty="0" smtClean="0">
              <a:latin typeface="Arial" pitchFamily="34" charset="0"/>
              <a:cs typeface="Arial" pitchFamily="34" charset="0"/>
            </a:endParaRPr>
          </a:p>
          <a:p>
            <a:pPr>
              <a:buNone/>
            </a:pPr>
            <a:r>
              <a:rPr lang="en-US" sz="2400" dirty="0" smtClean="0">
                <a:latin typeface="Arial" pitchFamily="34" charset="0"/>
                <a:cs typeface="Arial" pitchFamily="34" charset="0"/>
              </a:rPr>
              <a:t>   It is also called Pyramiding</a:t>
            </a:r>
          </a:p>
          <a:p>
            <a:pPr>
              <a:buNone/>
            </a:pPr>
            <a:r>
              <a:rPr lang="en-US" sz="2400" dirty="0" smtClean="0">
                <a:latin typeface="Arial" pitchFamily="34" charset="0"/>
                <a:cs typeface="Arial" pitchFamily="34" charset="0"/>
              </a:rPr>
              <a:t> </a:t>
            </a:r>
            <a:endParaRPr lang="en-US" sz="2400" b="1" dirty="0" smtClean="0">
              <a:latin typeface="Arial" pitchFamily="34" charset="0"/>
              <a:cs typeface="Arial" pitchFamily="34" charset="0"/>
            </a:endParaRPr>
          </a:p>
          <a:p>
            <a:r>
              <a:rPr lang="en-US" sz="2400" b="1" dirty="0" smtClean="0">
                <a:latin typeface="Arial" pitchFamily="34" charset="0"/>
                <a:cs typeface="Arial" pitchFamily="34" charset="0"/>
              </a:rPr>
              <a:t>Scaling Out: </a:t>
            </a:r>
            <a:r>
              <a:rPr lang="en-US" sz="2400" dirty="0" smtClean="0">
                <a:latin typeface="Arial" pitchFamily="34" charset="0"/>
                <a:cs typeface="Arial" pitchFamily="34" charset="0"/>
              </a:rPr>
              <a:t>Taking partial profits at different price levels to reduce risk </a:t>
            </a:r>
            <a:endParaRPr lang="en-US" sz="2400" b="1" dirty="0" smtClean="0">
              <a:latin typeface="Arial" pitchFamily="34" charset="0"/>
              <a:cs typeface="Arial" pitchFamily="34" charset="0"/>
            </a:endParaRPr>
          </a:p>
        </p:txBody>
      </p:sp>
      <p:sp>
        <p:nvSpPr>
          <p:cNvPr id="2" name="Title 1"/>
          <p:cNvSpPr>
            <a:spLocks noGrp="1"/>
          </p:cNvSpPr>
          <p:nvPr>
            <p:ph type="title"/>
          </p:nvPr>
        </p:nvSpPr>
        <p:spPr>
          <a:xfrm>
            <a:off x="457200" y="152400"/>
            <a:ext cx="8229600" cy="990600"/>
          </a:xfrm>
        </p:spPr>
        <p:txBody>
          <a:bodyPr>
            <a:normAutofit fontScale="90000"/>
          </a:bodyPr>
          <a:lstStyle/>
          <a:p>
            <a:pPr algn="ctr"/>
            <a:r>
              <a:rPr lang="en-US" dirty="0" smtClean="0"/>
              <a:t/>
            </a:r>
            <a:br>
              <a:rPr lang="en-US" dirty="0" smtClean="0"/>
            </a:br>
            <a:r>
              <a:rPr lang="en-US" dirty="0" smtClean="0"/>
              <a:t>Definition</a:t>
            </a:r>
            <a:br>
              <a:rPr lang="en-US" dirty="0" smtClean="0"/>
            </a:br>
            <a:r>
              <a:rPr lang="en-US" sz="3100" dirty="0"/>
              <a:t/>
            </a:r>
            <a:br>
              <a:rPr lang="en-US" sz="3100" dirty="0"/>
            </a:br>
            <a:endParaRPr lang="en-US" sz="3100" dirty="0"/>
          </a:p>
        </p:txBody>
      </p:sp>
    </p:spTree>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In and All out</a:t>
            </a:r>
          </a:p>
          <a:p>
            <a:pPr>
              <a:buNone/>
            </a:pPr>
            <a:endParaRPr lang="en-US" dirty="0" smtClean="0"/>
          </a:p>
          <a:p>
            <a:r>
              <a:rPr lang="en-US" dirty="0" smtClean="0"/>
              <a:t>All In and Scale Out</a:t>
            </a:r>
          </a:p>
          <a:p>
            <a:endParaRPr lang="en-US" dirty="0" smtClean="0"/>
          </a:p>
          <a:p>
            <a:r>
              <a:rPr lang="en-US" dirty="0" smtClean="0"/>
              <a:t>Scale In and All Out</a:t>
            </a:r>
          </a:p>
          <a:p>
            <a:endParaRPr lang="en-US" dirty="0" smtClean="0"/>
          </a:p>
          <a:p>
            <a:r>
              <a:rPr lang="en-US" dirty="0" smtClean="0"/>
              <a:t>Scale In and Scale Out</a:t>
            </a:r>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Types of Entries &amp; Exits</a:t>
            </a:r>
            <a:endParaRPr lang="en-US" dirty="0"/>
          </a:p>
        </p:txBody>
      </p:sp>
    </p:spTree>
  </p:cSld>
  <p:clrMapOvr>
    <a:masterClrMapping/>
  </p:clrMapOvr>
  <p:transition>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4711891"/>
          </a:xfrm>
        </p:spPr>
        <p:txBody>
          <a:bodyPr/>
          <a:lstStyle/>
          <a:p>
            <a:pPr>
              <a:buNone/>
            </a:pPr>
            <a:r>
              <a:rPr lang="en-US" dirty="0" smtClean="0"/>
              <a:t> </a:t>
            </a:r>
            <a:endParaRPr lang="en-US" dirty="0"/>
          </a:p>
        </p:txBody>
      </p:sp>
      <p:sp>
        <p:nvSpPr>
          <p:cNvPr id="3" name="Title 2"/>
          <p:cNvSpPr>
            <a:spLocks noGrp="1"/>
          </p:cNvSpPr>
          <p:nvPr>
            <p:ph type="title"/>
          </p:nvPr>
        </p:nvSpPr>
        <p:spPr/>
        <p:txBody>
          <a:bodyPr/>
          <a:lstStyle/>
          <a:p>
            <a:pPr algn="ctr"/>
            <a:r>
              <a:rPr lang="en-US" dirty="0" smtClean="0"/>
              <a:t> All In and All Out</a:t>
            </a:r>
            <a:endParaRPr lang="en-US" dirty="0"/>
          </a:p>
        </p:txBody>
      </p:sp>
      <p:cxnSp>
        <p:nvCxnSpPr>
          <p:cNvPr id="5" name="Straight Connector 4"/>
          <p:cNvCxnSpPr/>
          <p:nvPr/>
        </p:nvCxnSpPr>
        <p:spPr>
          <a:xfrm>
            <a:off x="2209800" y="22860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09800" y="26670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86000" y="50292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286000" y="5410200"/>
            <a:ext cx="32766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flipH="1">
            <a:off x="2209800" y="2286000"/>
            <a:ext cx="3733800" cy="369332"/>
          </a:xfrm>
          <a:prstGeom prst="rect">
            <a:avLst/>
          </a:prstGeom>
          <a:noFill/>
        </p:spPr>
        <p:txBody>
          <a:bodyPr wrap="square" rtlCol="0">
            <a:spAutoFit/>
          </a:bodyPr>
          <a:lstStyle/>
          <a:p>
            <a:r>
              <a:rPr lang="en-US" dirty="0" smtClean="0"/>
              <a:t>Seller Concentration Area</a:t>
            </a:r>
            <a:endParaRPr lang="en-US" dirty="0"/>
          </a:p>
        </p:txBody>
      </p:sp>
      <p:sp>
        <p:nvSpPr>
          <p:cNvPr id="10" name="TextBox 9"/>
          <p:cNvSpPr txBox="1"/>
          <p:nvPr/>
        </p:nvSpPr>
        <p:spPr>
          <a:xfrm flipH="1">
            <a:off x="2286000" y="5029200"/>
            <a:ext cx="3733800" cy="369332"/>
          </a:xfrm>
          <a:prstGeom prst="rect">
            <a:avLst/>
          </a:prstGeom>
          <a:noFill/>
        </p:spPr>
        <p:txBody>
          <a:bodyPr wrap="square" rtlCol="0">
            <a:spAutoFit/>
          </a:bodyPr>
          <a:lstStyle/>
          <a:p>
            <a:r>
              <a:rPr lang="en-US" dirty="0" smtClean="0"/>
              <a:t>Buyer Concentration Area</a:t>
            </a:r>
            <a:endParaRPr lang="en-US" dirty="0"/>
          </a:p>
        </p:txBody>
      </p:sp>
      <p:sp>
        <p:nvSpPr>
          <p:cNvPr id="13" name="Freeform 12"/>
          <p:cNvSpPr/>
          <p:nvPr/>
        </p:nvSpPr>
        <p:spPr>
          <a:xfrm>
            <a:off x="533400" y="2514600"/>
            <a:ext cx="5638800" cy="2609850"/>
          </a:xfrm>
          <a:custGeom>
            <a:avLst/>
            <a:gdLst>
              <a:gd name="connsiteX0" fmla="*/ 0 w 5638800"/>
              <a:gd name="connsiteY0" fmla="*/ 1714500 h 2609850"/>
              <a:gd name="connsiteX1" fmla="*/ 342900 w 5638800"/>
              <a:gd name="connsiteY1" fmla="*/ 1701800 h 2609850"/>
              <a:gd name="connsiteX2" fmla="*/ 685800 w 5638800"/>
              <a:gd name="connsiteY2" fmla="*/ 2159000 h 2609850"/>
              <a:gd name="connsiteX3" fmla="*/ 1435100 w 5638800"/>
              <a:gd name="connsiteY3" fmla="*/ 1981200 h 2609850"/>
              <a:gd name="connsiteX4" fmla="*/ 2298700 w 5638800"/>
              <a:gd name="connsiteY4" fmla="*/ 2590800 h 2609850"/>
              <a:gd name="connsiteX5" fmla="*/ 2844800 w 5638800"/>
              <a:gd name="connsiteY5" fmla="*/ 1866900 h 2609850"/>
              <a:gd name="connsiteX6" fmla="*/ 3441700 w 5638800"/>
              <a:gd name="connsiteY6" fmla="*/ 2032000 h 2609850"/>
              <a:gd name="connsiteX7" fmla="*/ 3848100 w 5638800"/>
              <a:gd name="connsiteY7" fmla="*/ 1231900 h 2609850"/>
              <a:gd name="connsiteX8" fmla="*/ 4533900 w 5638800"/>
              <a:gd name="connsiteY8" fmla="*/ 1193800 h 2609850"/>
              <a:gd name="connsiteX9" fmla="*/ 4813300 w 5638800"/>
              <a:gd name="connsiteY9" fmla="*/ 673100 h 2609850"/>
              <a:gd name="connsiteX10" fmla="*/ 5334000 w 5638800"/>
              <a:gd name="connsiteY10" fmla="*/ 673100 h 2609850"/>
              <a:gd name="connsiteX11" fmla="*/ 5638800 w 5638800"/>
              <a:gd name="connsiteY11" fmla="*/ 0 h 2609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38800" h="2609850">
                <a:moveTo>
                  <a:pt x="0" y="1714500"/>
                </a:moveTo>
                <a:cubicBezTo>
                  <a:pt x="114300" y="1671108"/>
                  <a:pt x="228600" y="1627717"/>
                  <a:pt x="342900" y="1701800"/>
                </a:cubicBezTo>
                <a:cubicBezTo>
                  <a:pt x="457200" y="1775883"/>
                  <a:pt x="503767" y="2112433"/>
                  <a:pt x="685800" y="2159000"/>
                </a:cubicBezTo>
                <a:cubicBezTo>
                  <a:pt x="867833" y="2205567"/>
                  <a:pt x="1166283" y="1909233"/>
                  <a:pt x="1435100" y="1981200"/>
                </a:cubicBezTo>
                <a:cubicBezTo>
                  <a:pt x="1703917" y="2053167"/>
                  <a:pt x="2063750" y="2609850"/>
                  <a:pt x="2298700" y="2590800"/>
                </a:cubicBezTo>
                <a:cubicBezTo>
                  <a:pt x="2533650" y="2571750"/>
                  <a:pt x="2654300" y="1960033"/>
                  <a:pt x="2844800" y="1866900"/>
                </a:cubicBezTo>
                <a:cubicBezTo>
                  <a:pt x="3035300" y="1773767"/>
                  <a:pt x="3274483" y="2137833"/>
                  <a:pt x="3441700" y="2032000"/>
                </a:cubicBezTo>
                <a:cubicBezTo>
                  <a:pt x="3608917" y="1926167"/>
                  <a:pt x="3666067" y="1371600"/>
                  <a:pt x="3848100" y="1231900"/>
                </a:cubicBezTo>
                <a:cubicBezTo>
                  <a:pt x="4030133" y="1092200"/>
                  <a:pt x="4373033" y="1286933"/>
                  <a:pt x="4533900" y="1193800"/>
                </a:cubicBezTo>
                <a:cubicBezTo>
                  <a:pt x="4694767" y="1100667"/>
                  <a:pt x="4679950" y="759883"/>
                  <a:pt x="4813300" y="673100"/>
                </a:cubicBezTo>
                <a:cubicBezTo>
                  <a:pt x="4946650" y="586317"/>
                  <a:pt x="5196417" y="785283"/>
                  <a:pt x="5334000" y="673100"/>
                </a:cubicBezTo>
                <a:cubicBezTo>
                  <a:pt x="5471583" y="560917"/>
                  <a:pt x="5555191" y="280458"/>
                  <a:pt x="563880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1752600" y="3429000"/>
            <a:ext cx="990600" cy="369332"/>
          </a:xfrm>
          <a:prstGeom prst="rect">
            <a:avLst/>
          </a:prstGeom>
          <a:noFill/>
        </p:spPr>
        <p:txBody>
          <a:bodyPr wrap="square" rtlCol="0">
            <a:spAutoFit/>
          </a:bodyPr>
          <a:lstStyle/>
          <a:p>
            <a:r>
              <a:rPr lang="en-US" dirty="0" smtClean="0"/>
              <a:t>10 pts.</a:t>
            </a:r>
            <a:endParaRPr lang="en-US" dirty="0"/>
          </a:p>
        </p:txBody>
      </p:sp>
      <p:sp>
        <p:nvSpPr>
          <p:cNvPr id="15" name="TextBox 14"/>
          <p:cNvSpPr txBox="1"/>
          <p:nvPr/>
        </p:nvSpPr>
        <p:spPr>
          <a:xfrm>
            <a:off x="2209800" y="3810000"/>
            <a:ext cx="184731" cy="369332"/>
          </a:xfrm>
          <a:prstGeom prst="rect">
            <a:avLst/>
          </a:prstGeom>
          <a:noFill/>
        </p:spPr>
        <p:txBody>
          <a:bodyPr wrap="none" rtlCol="0">
            <a:spAutoFit/>
          </a:bodyPr>
          <a:lstStyle/>
          <a:p>
            <a:endParaRPr lang="en-US" dirty="0"/>
          </a:p>
        </p:txBody>
      </p:sp>
      <p:sp>
        <p:nvSpPr>
          <p:cNvPr id="16" name="TextBox 15"/>
          <p:cNvSpPr txBox="1"/>
          <p:nvPr/>
        </p:nvSpPr>
        <p:spPr>
          <a:xfrm>
            <a:off x="762000" y="4800600"/>
            <a:ext cx="1371600" cy="369332"/>
          </a:xfrm>
          <a:prstGeom prst="rect">
            <a:avLst/>
          </a:prstGeom>
          <a:noFill/>
        </p:spPr>
        <p:txBody>
          <a:bodyPr wrap="square" rtlCol="0">
            <a:spAutoFit/>
          </a:bodyPr>
          <a:lstStyle/>
          <a:p>
            <a:r>
              <a:rPr lang="en-US" dirty="0" smtClean="0"/>
              <a:t>3 </a:t>
            </a:r>
            <a:r>
              <a:rPr lang="en-US" dirty="0" err="1" smtClean="0"/>
              <a:t>cts</a:t>
            </a:r>
            <a:r>
              <a:rPr lang="en-US" dirty="0" smtClean="0"/>
              <a:t>. in</a:t>
            </a:r>
            <a:endParaRPr lang="en-US" dirty="0"/>
          </a:p>
        </p:txBody>
      </p:sp>
      <p:sp>
        <p:nvSpPr>
          <p:cNvPr id="17" name="TextBox 16"/>
          <p:cNvSpPr txBox="1"/>
          <p:nvPr/>
        </p:nvSpPr>
        <p:spPr>
          <a:xfrm>
            <a:off x="6858000" y="2438400"/>
            <a:ext cx="1447800" cy="369332"/>
          </a:xfrm>
          <a:prstGeom prst="rect">
            <a:avLst/>
          </a:prstGeom>
          <a:noFill/>
        </p:spPr>
        <p:txBody>
          <a:bodyPr wrap="square" rtlCol="0">
            <a:spAutoFit/>
          </a:bodyPr>
          <a:lstStyle/>
          <a:p>
            <a:r>
              <a:rPr lang="en-US" dirty="0" smtClean="0"/>
              <a:t>3 </a:t>
            </a:r>
            <a:r>
              <a:rPr lang="en-US" dirty="0" err="1" smtClean="0"/>
              <a:t>cts</a:t>
            </a:r>
            <a:r>
              <a:rPr lang="en-US" dirty="0" smtClean="0"/>
              <a:t>. out</a:t>
            </a:r>
            <a:endParaRPr lang="en-US" dirty="0"/>
          </a:p>
        </p:txBody>
      </p:sp>
      <p:cxnSp>
        <p:nvCxnSpPr>
          <p:cNvPr id="19" name="Straight Connector 18"/>
          <p:cNvCxnSpPr/>
          <p:nvPr/>
        </p:nvCxnSpPr>
        <p:spPr>
          <a:xfrm>
            <a:off x="2133600" y="5562600"/>
            <a:ext cx="358140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04800" y="5334000"/>
            <a:ext cx="1752600" cy="646331"/>
          </a:xfrm>
          <a:prstGeom prst="rect">
            <a:avLst/>
          </a:prstGeom>
          <a:noFill/>
        </p:spPr>
        <p:txBody>
          <a:bodyPr wrap="square" rtlCol="0">
            <a:spAutoFit/>
          </a:bodyPr>
          <a:lstStyle/>
          <a:p>
            <a:r>
              <a:rPr lang="en-US" dirty="0" smtClean="0"/>
              <a:t>3 pts. Stop loss</a:t>
            </a:r>
            <a:endParaRPr lang="en-US" dirty="0"/>
          </a:p>
        </p:txBody>
      </p:sp>
      <p:sp>
        <p:nvSpPr>
          <p:cNvPr id="21" name="TextBox 20"/>
          <p:cNvSpPr txBox="1"/>
          <p:nvPr/>
        </p:nvSpPr>
        <p:spPr>
          <a:xfrm>
            <a:off x="3124200" y="1447800"/>
            <a:ext cx="2514600" cy="369332"/>
          </a:xfrm>
          <a:prstGeom prst="rect">
            <a:avLst/>
          </a:prstGeom>
          <a:noFill/>
        </p:spPr>
        <p:txBody>
          <a:bodyPr wrap="square" rtlCol="0">
            <a:spAutoFit/>
          </a:bodyPr>
          <a:lstStyle/>
          <a:p>
            <a:r>
              <a:rPr lang="en-US" dirty="0" smtClean="0"/>
              <a:t>Example: E-mini S&amp;P</a:t>
            </a:r>
            <a:endParaRPr lang="en-US" dirty="0"/>
          </a:p>
        </p:txBody>
      </p:sp>
      <p:sp>
        <p:nvSpPr>
          <p:cNvPr id="22" name="TextBox 21"/>
          <p:cNvSpPr txBox="1"/>
          <p:nvPr/>
        </p:nvSpPr>
        <p:spPr>
          <a:xfrm>
            <a:off x="5867400" y="1981200"/>
            <a:ext cx="3048000" cy="369332"/>
          </a:xfrm>
          <a:prstGeom prst="rect">
            <a:avLst/>
          </a:prstGeom>
          <a:noFill/>
        </p:spPr>
        <p:txBody>
          <a:bodyPr wrap="square" rtlCol="0">
            <a:spAutoFit/>
          </a:bodyPr>
          <a:lstStyle/>
          <a:p>
            <a:r>
              <a:rPr lang="en-US" dirty="0" smtClean="0">
                <a:solidFill>
                  <a:srgbClr val="00B050"/>
                </a:solidFill>
              </a:rPr>
              <a:t>Profit=3x10x$50=$1500</a:t>
            </a:r>
            <a:endParaRPr lang="en-US" dirty="0">
              <a:solidFill>
                <a:srgbClr val="00B050"/>
              </a:solidFill>
            </a:endParaRPr>
          </a:p>
        </p:txBody>
      </p:sp>
      <p:sp>
        <p:nvSpPr>
          <p:cNvPr id="23" name="TextBox 22"/>
          <p:cNvSpPr txBox="1"/>
          <p:nvPr/>
        </p:nvSpPr>
        <p:spPr>
          <a:xfrm>
            <a:off x="6172200" y="5334000"/>
            <a:ext cx="2667000" cy="369332"/>
          </a:xfrm>
          <a:prstGeom prst="rect">
            <a:avLst/>
          </a:prstGeom>
          <a:noFill/>
        </p:spPr>
        <p:txBody>
          <a:bodyPr wrap="square" rtlCol="0">
            <a:spAutoFit/>
          </a:bodyPr>
          <a:lstStyle/>
          <a:p>
            <a:r>
              <a:rPr lang="en-US" dirty="0" smtClean="0">
                <a:solidFill>
                  <a:srgbClr val="FF0000"/>
                </a:solidFill>
              </a:rPr>
              <a:t>Loss=3x3x$50=$450</a:t>
            </a:r>
            <a:endParaRPr lang="en-US" dirty="0">
              <a:solidFill>
                <a:srgbClr val="FF0000"/>
              </a:solidFill>
            </a:endParaRPr>
          </a:p>
        </p:txBody>
      </p:sp>
      <p:sp>
        <p:nvSpPr>
          <p:cNvPr id="24" name="Right Arrow 23"/>
          <p:cNvSpPr/>
          <p:nvPr/>
        </p:nvSpPr>
        <p:spPr>
          <a:xfrm>
            <a:off x="2133600" y="4953000"/>
            <a:ext cx="6858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 Arrow 25"/>
          <p:cNvSpPr/>
          <p:nvPr/>
        </p:nvSpPr>
        <p:spPr>
          <a:xfrm>
            <a:off x="6248400" y="2590800"/>
            <a:ext cx="45720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a:off x="2209800" y="2667000"/>
            <a:ext cx="0" cy="2286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209800" y="5029200"/>
            <a:ext cx="0" cy="5334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5" name="Right Arrow 24"/>
          <p:cNvSpPr/>
          <p:nvPr/>
        </p:nvSpPr>
        <p:spPr>
          <a:xfrm>
            <a:off x="1752600" y="5410200"/>
            <a:ext cx="381000" cy="45719"/>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4711891"/>
          </a:xfrm>
        </p:spPr>
        <p:txBody>
          <a:bodyPr/>
          <a:lstStyle/>
          <a:p>
            <a:pPr>
              <a:buNone/>
            </a:pPr>
            <a:r>
              <a:rPr lang="en-US" dirty="0" smtClean="0"/>
              <a:t> </a:t>
            </a:r>
            <a:endParaRPr lang="en-US" dirty="0"/>
          </a:p>
        </p:txBody>
      </p:sp>
      <p:sp>
        <p:nvSpPr>
          <p:cNvPr id="3" name="Title 2"/>
          <p:cNvSpPr>
            <a:spLocks noGrp="1"/>
          </p:cNvSpPr>
          <p:nvPr>
            <p:ph type="title"/>
          </p:nvPr>
        </p:nvSpPr>
        <p:spPr/>
        <p:txBody>
          <a:bodyPr/>
          <a:lstStyle/>
          <a:p>
            <a:pPr algn="ctr"/>
            <a:r>
              <a:rPr lang="en-US" dirty="0" smtClean="0"/>
              <a:t>All In and Scale Out</a:t>
            </a:r>
            <a:endParaRPr lang="en-US" dirty="0"/>
          </a:p>
        </p:txBody>
      </p:sp>
      <p:cxnSp>
        <p:nvCxnSpPr>
          <p:cNvPr id="5" name="Straight Connector 4"/>
          <p:cNvCxnSpPr/>
          <p:nvPr/>
        </p:nvCxnSpPr>
        <p:spPr>
          <a:xfrm>
            <a:off x="2209800" y="22860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09800" y="26670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86000" y="50292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286000" y="5410200"/>
            <a:ext cx="32766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flipH="1">
            <a:off x="2209800" y="2286000"/>
            <a:ext cx="3733800" cy="369332"/>
          </a:xfrm>
          <a:prstGeom prst="rect">
            <a:avLst/>
          </a:prstGeom>
          <a:noFill/>
        </p:spPr>
        <p:txBody>
          <a:bodyPr wrap="square" rtlCol="0">
            <a:spAutoFit/>
          </a:bodyPr>
          <a:lstStyle/>
          <a:p>
            <a:r>
              <a:rPr lang="en-US" dirty="0" smtClean="0"/>
              <a:t>Seller Concentration Area</a:t>
            </a:r>
            <a:endParaRPr lang="en-US" dirty="0"/>
          </a:p>
        </p:txBody>
      </p:sp>
      <p:sp>
        <p:nvSpPr>
          <p:cNvPr id="10" name="TextBox 9"/>
          <p:cNvSpPr txBox="1"/>
          <p:nvPr/>
        </p:nvSpPr>
        <p:spPr>
          <a:xfrm flipH="1">
            <a:off x="2286000" y="5029200"/>
            <a:ext cx="3733800" cy="369332"/>
          </a:xfrm>
          <a:prstGeom prst="rect">
            <a:avLst/>
          </a:prstGeom>
          <a:noFill/>
        </p:spPr>
        <p:txBody>
          <a:bodyPr wrap="square" rtlCol="0">
            <a:spAutoFit/>
          </a:bodyPr>
          <a:lstStyle/>
          <a:p>
            <a:r>
              <a:rPr lang="en-US" dirty="0" smtClean="0"/>
              <a:t>Buyer Concentration Area</a:t>
            </a:r>
            <a:endParaRPr lang="en-US" dirty="0"/>
          </a:p>
        </p:txBody>
      </p:sp>
      <p:sp>
        <p:nvSpPr>
          <p:cNvPr id="13" name="Freeform 12"/>
          <p:cNvSpPr/>
          <p:nvPr/>
        </p:nvSpPr>
        <p:spPr>
          <a:xfrm>
            <a:off x="533400" y="2514600"/>
            <a:ext cx="5638800" cy="2609850"/>
          </a:xfrm>
          <a:custGeom>
            <a:avLst/>
            <a:gdLst>
              <a:gd name="connsiteX0" fmla="*/ 0 w 5638800"/>
              <a:gd name="connsiteY0" fmla="*/ 1714500 h 2609850"/>
              <a:gd name="connsiteX1" fmla="*/ 342900 w 5638800"/>
              <a:gd name="connsiteY1" fmla="*/ 1701800 h 2609850"/>
              <a:gd name="connsiteX2" fmla="*/ 685800 w 5638800"/>
              <a:gd name="connsiteY2" fmla="*/ 2159000 h 2609850"/>
              <a:gd name="connsiteX3" fmla="*/ 1435100 w 5638800"/>
              <a:gd name="connsiteY3" fmla="*/ 1981200 h 2609850"/>
              <a:gd name="connsiteX4" fmla="*/ 2298700 w 5638800"/>
              <a:gd name="connsiteY4" fmla="*/ 2590800 h 2609850"/>
              <a:gd name="connsiteX5" fmla="*/ 2844800 w 5638800"/>
              <a:gd name="connsiteY5" fmla="*/ 1866900 h 2609850"/>
              <a:gd name="connsiteX6" fmla="*/ 3441700 w 5638800"/>
              <a:gd name="connsiteY6" fmla="*/ 2032000 h 2609850"/>
              <a:gd name="connsiteX7" fmla="*/ 3848100 w 5638800"/>
              <a:gd name="connsiteY7" fmla="*/ 1231900 h 2609850"/>
              <a:gd name="connsiteX8" fmla="*/ 4533900 w 5638800"/>
              <a:gd name="connsiteY8" fmla="*/ 1193800 h 2609850"/>
              <a:gd name="connsiteX9" fmla="*/ 4813300 w 5638800"/>
              <a:gd name="connsiteY9" fmla="*/ 673100 h 2609850"/>
              <a:gd name="connsiteX10" fmla="*/ 5334000 w 5638800"/>
              <a:gd name="connsiteY10" fmla="*/ 673100 h 2609850"/>
              <a:gd name="connsiteX11" fmla="*/ 5638800 w 5638800"/>
              <a:gd name="connsiteY11" fmla="*/ 0 h 2609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38800" h="2609850">
                <a:moveTo>
                  <a:pt x="0" y="1714500"/>
                </a:moveTo>
                <a:cubicBezTo>
                  <a:pt x="114300" y="1671108"/>
                  <a:pt x="228600" y="1627717"/>
                  <a:pt x="342900" y="1701800"/>
                </a:cubicBezTo>
                <a:cubicBezTo>
                  <a:pt x="457200" y="1775883"/>
                  <a:pt x="503767" y="2112433"/>
                  <a:pt x="685800" y="2159000"/>
                </a:cubicBezTo>
                <a:cubicBezTo>
                  <a:pt x="867833" y="2205567"/>
                  <a:pt x="1166283" y="1909233"/>
                  <a:pt x="1435100" y="1981200"/>
                </a:cubicBezTo>
                <a:cubicBezTo>
                  <a:pt x="1703917" y="2053167"/>
                  <a:pt x="2063750" y="2609850"/>
                  <a:pt x="2298700" y="2590800"/>
                </a:cubicBezTo>
                <a:cubicBezTo>
                  <a:pt x="2533650" y="2571750"/>
                  <a:pt x="2654300" y="1960033"/>
                  <a:pt x="2844800" y="1866900"/>
                </a:cubicBezTo>
                <a:cubicBezTo>
                  <a:pt x="3035300" y="1773767"/>
                  <a:pt x="3274483" y="2137833"/>
                  <a:pt x="3441700" y="2032000"/>
                </a:cubicBezTo>
                <a:cubicBezTo>
                  <a:pt x="3608917" y="1926167"/>
                  <a:pt x="3666067" y="1371600"/>
                  <a:pt x="3848100" y="1231900"/>
                </a:cubicBezTo>
                <a:cubicBezTo>
                  <a:pt x="4030133" y="1092200"/>
                  <a:pt x="4373033" y="1286933"/>
                  <a:pt x="4533900" y="1193800"/>
                </a:cubicBezTo>
                <a:cubicBezTo>
                  <a:pt x="4694767" y="1100667"/>
                  <a:pt x="4679950" y="759883"/>
                  <a:pt x="4813300" y="673100"/>
                </a:cubicBezTo>
                <a:cubicBezTo>
                  <a:pt x="4946650" y="586317"/>
                  <a:pt x="5196417" y="785283"/>
                  <a:pt x="5334000" y="673100"/>
                </a:cubicBezTo>
                <a:cubicBezTo>
                  <a:pt x="5471583" y="560917"/>
                  <a:pt x="5555191" y="280458"/>
                  <a:pt x="563880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1752600" y="3429000"/>
            <a:ext cx="990600" cy="369332"/>
          </a:xfrm>
          <a:prstGeom prst="rect">
            <a:avLst/>
          </a:prstGeom>
          <a:noFill/>
        </p:spPr>
        <p:txBody>
          <a:bodyPr wrap="square" rtlCol="0">
            <a:spAutoFit/>
          </a:bodyPr>
          <a:lstStyle/>
          <a:p>
            <a:r>
              <a:rPr lang="en-US" dirty="0" smtClean="0"/>
              <a:t>10 pts.</a:t>
            </a:r>
            <a:endParaRPr lang="en-US" dirty="0"/>
          </a:p>
        </p:txBody>
      </p:sp>
      <p:sp>
        <p:nvSpPr>
          <p:cNvPr id="15" name="TextBox 14"/>
          <p:cNvSpPr txBox="1"/>
          <p:nvPr/>
        </p:nvSpPr>
        <p:spPr>
          <a:xfrm>
            <a:off x="2209800" y="3810000"/>
            <a:ext cx="184731" cy="369332"/>
          </a:xfrm>
          <a:prstGeom prst="rect">
            <a:avLst/>
          </a:prstGeom>
          <a:noFill/>
        </p:spPr>
        <p:txBody>
          <a:bodyPr wrap="none" rtlCol="0">
            <a:spAutoFit/>
          </a:bodyPr>
          <a:lstStyle/>
          <a:p>
            <a:endParaRPr lang="en-US" dirty="0"/>
          </a:p>
        </p:txBody>
      </p:sp>
      <p:sp>
        <p:nvSpPr>
          <p:cNvPr id="16" name="TextBox 15"/>
          <p:cNvSpPr txBox="1"/>
          <p:nvPr/>
        </p:nvSpPr>
        <p:spPr>
          <a:xfrm>
            <a:off x="762000" y="4800600"/>
            <a:ext cx="1371600" cy="369332"/>
          </a:xfrm>
          <a:prstGeom prst="rect">
            <a:avLst/>
          </a:prstGeom>
          <a:noFill/>
        </p:spPr>
        <p:txBody>
          <a:bodyPr wrap="square" rtlCol="0">
            <a:spAutoFit/>
          </a:bodyPr>
          <a:lstStyle/>
          <a:p>
            <a:r>
              <a:rPr lang="en-US" dirty="0" smtClean="0"/>
              <a:t>3 </a:t>
            </a:r>
            <a:r>
              <a:rPr lang="en-US" dirty="0" err="1" smtClean="0"/>
              <a:t>cts</a:t>
            </a:r>
            <a:r>
              <a:rPr lang="en-US" dirty="0" smtClean="0"/>
              <a:t>. in</a:t>
            </a:r>
            <a:endParaRPr lang="en-US" dirty="0"/>
          </a:p>
        </p:txBody>
      </p:sp>
      <p:sp>
        <p:nvSpPr>
          <p:cNvPr id="17" name="TextBox 16"/>
          <p:cNvSpPr txBox="1"/>
          <p:nvPr/>
        </p:nvSpPr>
        <p:spPr>
          <a:xfrm>
            <a:off x="6858000" y="2362200"/>
            <a:ext cx="1828800" cy="369332"/>
          </a:xfrm>
          <a:prstGeom prst="rect">
            <a:avLst/>
          </a:prstGeom>
          <a:noFill/>
        </p:spPr>
        <p:txBody>
          <a:bodyPr wrap="square" rtlCol="0">
            <a:spAutoFit/>
          </a:bodyPr>
          <a:lstStyle/>
          <a:p>
            <a:r>
              <a:rPr lang="en-US" dirty="0" smtClean="0"/>
              <a:t>3rd ct. out</a:t>
            </a:r>
            <a:endParaRPr lang="en-US" dirty="0"/>
          </a:p>
        </p:txBody>
      </p:sp>
      <p:cxnSp>
        <p:nvCxnSpPr>
          <p:cNvPr id="19" name="Straight Connector 18"/>
          <p:cNvCxnSpPr/>
          <p:nvPr/>
        </p:nvCxnSpPr>
        <p:spPr>
          <a:xfrm>
            <a:off x="2133600" y="5562600"/>
            <a:ext cx="358140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04800" y="5334000"/>
            <a:ext cx="1752600" cy="646331"/>
          </a:xfrm>
          <a:prstGeom prst="rect">
            <a:avLst/>
          </a:prstGeom>
          <a:noFill/>
        </p:spPr>
        <p:txBody>
          <a:bodyPr wrap="square" rtlCol="0">
            <a:spAutoFit/>
          </a:bodyPr>
          <a:lstStyle/>
          <a:p>
            <a:r>
              <a:rPr lang="en-US" dirty="0" smtClean="0"/>
              <a:t>3 pts. Stop loss</a:t>
            </a:r>
            <a:endParaRPr lang="en-US" dirty="0"/>
          </a:p>
        </p:txBody>
      </p:sp>
      <p:sp>
        <p:nvSpPr>
          <p:cNvPr id="21" name="TextBox 20"/>
          <p:cNvSpPr txBox="1"/>
          <p:nvPr/>
        </p:nvSpPr>
        <p:spPr>
          <a:xfrm>
            <a:off x="3124200" y="1447800"/>
            <a:ext cx="2514600" cy="369332"/>
          </a:xfrm>
          <a:prstGeom prst="rect">
            <a:avLst/>
          </a:prstGeom>
          <a:noFill/>
        </p:spPr>
        <p:txBody>
          <a:bodyPr wrap="square" rtlCol="0">
            <a:spAutoFit/>
          </a:bodyPr>
          <a:lstStyle/>
          <a:p>
            <a:r>
              <a:rPr lang="en-US" dirty="0" smtClean="0"/>
              <a:t>Example: E-mini S&amp;P</a:t>
            </a:r>
            <a:endParaRPr lang="en-US" dirty="0"/>
          </a:p>
        </p:txBody>
      </p:sp>
      <p:sp>
        <p:nvSpPr>
          <p:cNvPr id="22" name="TextBox 21"/>
          <p:cNvSpPr txBox="1"/>
          <p:nvPr/>
        </p:nvSpPr>
        <p:spPr>
          <a:xfrm>
            <a:off x="6096000" y="1981200"/>
            <a:ext cx="2743200" cy="369332"/>
          </a:xfrm>
          <a:prstGeom prst="rect">
            <a:avLst/>
          </a:prstGeom>
          <a:noFill/>
        </p:spPr>
        <p:txBody>
          <a:bodyPr wrap="square" rtlCol="0">
            <a:spAutoFit/>
          </a:bodyPr>
          <a:lstStyle/>
          <a:p>
            <a:r>
              <a:rPr lang="en-US" dirty="0" smtClean="0">
                <a:solidFill>
                  <a:srgbClr val="00B050"/>
                </a:solidFill>
              </a:rPr>
              <a:t>Profit=19x$50=$950</a:t>
            </a:r>
            <a:endParaRPr lang="en-US" dirty="0">
              <a:solidFill>
                <a:srgbClr val="00B050"/>
              </a:solidFill>
            </a:endParaRPr>
          </a:p>
        </p:txBody>
      </p:sp>
      <p:sp>
        <p:nvSpPr>
          <p:cNvPr id="23" name="TextBox 22"/>
          <p:cNvSpPr txBox="1"/>
          <p:nvPr/>
        </p:nvSpPr>
        <p:spPr>
          <a:xfrm>
            <a:off x="6172200" y="5334000"/>
            <a:ext cx="2667000" cy="369332"/>
          </a:xfrm>
          <a:prstGeom prst="rect">
            <a:avLst/>
          </a:prstGeom>
          <a:noFill/>
        </p:spPr>
        <p:txBody>
          <a:bodyPr wrap="square" rtlCol="0">
            <a:spAutoFit/>
          </a:bodyPr>
          <a:lstStyle/>
          <a:p>
            <a:r>
              <a:rPr lang="en-US" dirty="0" smtClean="0">
                <a:solidFill>
                  <a:srgbClr val="FF0000"/>
                </a:solidFill>
              </a:rPr>
              <a:t>Loss=3x3x$50=$450</a:t>
            </a:r>
            <a:endParaRPr lang="en-US" dirty="0">
              <a:solidFill>
                <a:srgbClr val="FF0000"/>
              </a:solidFill>
            </a:endParaRPr>
          </a:p>
        </p:txBody>
      </p:sp>
      <p:sp>
        <p:nvSpPr>
          <p:cNvPr id="24" name="Right Arrow 23"/>
          <p:cNvSpPr/>
          <p:nvPr/>
        </p:nvSpPr>
        <p:spPr>
          <a:xfrm>
            <a:off x="2133600" y="4953000"/>
            <a:ext cx="6858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 Arrow 25"/>
          <p:cNvSpPr/>
          <p:nvPr/>
        </p:nvSpPr>
        <p:spPr>
          <a:xfrm>
            <a:off x="6248400" y="2590800"/>
            <a:ext cx="457200" cy="45719"/>
          </a:xfrm>
          <a:prstGeom prst="left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a:off x="2209800" y="2667000"/>
            <a:ext cx="0" cy="2286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209800" y="5029200"/>
            <a:ext cx="0" cy="5334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6" name="Right Arrow 35"/>
          <p:cNvSpPr/>
          <p:nvPr/>
        </p:nvSpPr>
        <p:spPr>
          <a:xfrm>
            <a:off x="1752600" y="5562600"/>
            <a:ext cx="304800" cy="45719"/>
          </a:xfrm>
          <a:prstGeom prst="rightArrow">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4343400" y="4267200"/>
            <a:ext cx="3505200" cy="369332"/>
          </a:xfrm>
          <a:prstGeom prst="rect">
            <a:avLst/>
          </a:prstGeom>
          <a:noFill/>
        </p:spPr>
        <p:txBody>
          <a:bodyPr wrap="square" rtlCol="0">
            <a:spAutoFit/>
          </a:bodyPr>
          <a:lstStyle/>
          <a:p>
            <a:r>
              <a:rPr lang="en-US" dirty="0" smtClean="0"/>
              <a:t>1st ct. out with 3pts. profit</a:t>
            </a:r>
            <a:endParaRPr lang="en-US" dirty="0"/>
          </a:p>
        </p:txBody>
      </p:sp>
      <p:sp>
        <p:nvSpPr>
          <p:cNvPr id="39" name="Left Arrow 38"/>
          <p:cNvSpPr/>
          <p:nvPr/>
        </p:nvSpPr>
        <p:spPr>
          <a:xfrm>
            <a:off x="3810000" y="4343400"/>
            <a:ext cx="228600" cy="76200"/>
          </a:xfrm>
          <a:prstGeom prst="left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Left Arrow 41"/>
          <p:cNvSpPr/>
          <p:nvPr/>
        </p:nvSpPr>
        <p:spPr>
          <a:xfrm>
            <a:off x="4800600" y="3581400"/>
            <a:ext cx="228600" cy="76200"/>
          </a:xfrm>
          <a:prstGeom prst="left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5257800" y="3505200"/>
            <a:ext cx="3505200" cy="369332"/>
          </a:xfrm>
          <a:prstGeom prst="rect">
            <a:avLst/>
          </a:prstGeom>
          <a:noFill/>
        </p:spPr>
        <p:txBody>
          <a:bodyPr wrap="square" rtlCol="0">
            <a:spAutoFit/>
          </a:bodyPr>
          <a:lstStyle/>
          <a:p>
            <a:r>
              <a:rPr lang="en-US" dirty="0" smtClean="0"/>
              <a:t>2nd ct. out with 6pts. profit</a:t>
            </a:r>
            <a:endParaRPr lang="en-US" dirty="0"/>
          </a:p>
        </p:txBody>
      </p:sp>
    </p:spTree>
  </p:cSld>
  <p:clrMapOvr>
    <a:masterClrMapping/>
  </p:clrMapOvr>
  <p:transition>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4711891"/>
          </a:xfrm>
        </p:spPr>
        <p:txBody>
          <a:bodyPr/>
          <a:lstStyle/>
          <a:p>
            <a:pPr>
              <a:buNone/>
            </a:pPr>
            <a:r>
              <a:rPr lang="en-US" dirty="0" smtClean="0"/>
              <a:t> </a:t>
            </a:r>
            <a:endParaRPr lang="en-US" dirty="0"/>
          </a:p>
        </p:txBody>
      </p:sp>
      <p:sp>
        <p:nvSpPr>
          <p:cNvPr id="3" name="Title 2"/>
          <p:cNvSpPr>
            <a:spLocks noGrp="1"/>
          </p:cNvSpPr>
          <p:nvPr>
            <p:ph type="title"/>
          </p:nvPr>
        </p:nvSpPr>
        <p:spPr/>
        <p:txBody>
          <a:bodyPr/>
          <a:lstStyle/>
          <a:p>
            <a:pPr algn="ctr"/>
            <a:r>
              <a:rPr lang="en-US" dirty="0" smtClean="0"/>
              <a:t>Scale In and All Out</a:t>
            </a:r>
            <a:endParaRPr lang="en-US" dirty="0"/>
          </a:p>
        </p:txBody>
      </p:sp>
      <p:cxnSp>
        <p:nvCxnSpPr>
          <p:cNvPr id="5" name="Straight Connector 4"/>
          <p:cNvCxnSpPr/>
          <p:nvPr/>
        </p:nvCxnSpPr>
        <p:spPr>
          <a:xfrm>
            <a:off x="2209800" y="22860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09800" y="26670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86000" y="50292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286000" y="5410200"/>
            <a:ext cx="32766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flipH="1">
            <a:off x="2209800" y="2286000"/>
            <a:ext cx="3733800" cy="369332"/>
          </a:xfrm>
          <a:prstGeom prst="rect">
            <a:avLst/>
          </a:prstGeom>
          <a:noFill/>
        </p:spPr>
        <p:txBody>
          <a:bodyPr wrap="square" rtlCol="0">
            <a:spAutoFit/>
          </a:bodyPr>
          <a:lstStyle/>
          <a:p>
            <a:r>
              <a:rPr lang="en-US" dirty="0" smtClean="0"/>
              <a:t>Seller Concentration Area</a:t>
            </a:r>
            <a:endParaRPr lang="en-US" dirty="0"/>
          </a:p>
        </p:txBody>
      </p:sp>
      <p:sp>
        <p:nvSpPr>
          <p:cNvPr id="10" name="TextBox 9"/>
          <p:cNvSpPr txBox="1"/>
          <p:nvPr/>
        </p:nvSpPr>
        <p:spPr>
          <a:xfrm flipH="1">
            <a:off x="2286000" y="5029200"/>
            <a:ext cx="3733800" cy="369332"/>
          </a:xfrm>
          <a:prstGeom prst="rect">
            <a:avLst/>
          </a:prstGeom>
          <a:noFill/>
        </p:spPr>
        <p:txBody>
          <a:bodyPr wrap="square" rtlCol="0">
            <a:spAutoFit/>
          </a:bodyPr>
          <a:lstStyle/>
          <a:p>
            <a:r>
              <a:rPr lang="en-US" dirty="0" smtClean="0"/>
              <a:t>Buyer Concentration Area</a:t>
            </a:r>
            <a:endParaRPr lang="en-US" dirty="0"/>
          </a:p>
        </p:txBody>
      </p:sp>
      <p:sp>
        <p:nvSpPr>
          <p:cNvPr id="13" name="Freeform 12"/>
          <p:cNvSpPr/>
          <p:nvPr/>
        </p:nvSpPr>
        <p:spPr>
          <a:xfrm>
            <a:off x="533400" y="2514600"/>
            <a:ext cx="5638800" cy="2609850"/>
          </a:xfrm>
          <a:custGeom>
            <a:avLst/>
            <a:gdLst>
              <a:gd name="connsiteX0" fmla="*/ 0 w 5638800"/>
              <a:gd name="connsiteY0" fmla="*/ 1714500 h 2609850"/>
              <a:gd name="connsiteX1" fmla="*/ 342900 w 5638800"/>
              <a:gd name="connsiteY1" fmla="*/ 1701800 h 2609850"/>
              <a:gd name="connsiteX2" fmla="*/ 685800 w 5638800"/>
              <a:gd name="connsiteY2" fmla="*/ 2159000 h 2609850"/>
              <a:gd name="connsiteX3" fmla="*/ 1435100 w 5638800"/>
              <a:gd name="connsiteY3" fmla="*/ 1981200 h 2609850"/>
              <a:gd name="connsiteX4" fmla="*/ 2298700 w 5638800"/>
              <a:gd name="connsiteY4" fmla="*/ 2590800 h 2609850"/>
              <a:gd name="connsiteX5" fmla="*/ 2844800 w 5638800"/>
              <a:gd name="connsiteY5" fmla="*/ 1866900 h 2609850"/>
              <a:gd name="connsiteX6" fmla="*/ 3441700 w 5638800"/>
              <a:gd name="connsiteY6" fmla="*/ 2032000 h 2609850"/>
              <a:gd name="connsiteX7" fmla="*/ 3848100 w 5638800"/>
              <a:gd name="connsiteY7" fmla="*/ 1231900 h 2609850"/>
              <a:gd name="connsiteX8" fmla="*/ 4533900 w 5638800"/>
              <a:gd name="connsiteY8" fmla="*/ 1193800 h 2609850"/>
              <a:gd name="connsiteX9" fmla="*/ 4813300 w 5638800"/>
              <a:gd name="connsiteY9" fmla="*/ 673100 h 2609850"/>
              <a:gd name="connsiteX10" fmla="*/ 5334000 w 5638800"/>
              <a:gd name="connsiteY10" fmla="*/ 673100 h 2609850"/>
              <a:gd name="connsiteX11" fmla="*/ 5638800 w 5638800"/>
              <a:gd name="connsiteY11" fmla="*/ 0 h 2609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38800" h="2609850">
                <a:moveTo>
                  <a:pt x="0" y="1714500"/>
                </a:moveTo>
                <a:cubicBezTo>
                  <a:pt x="114300" y="1671108"/>
                  <a:pt x="228600" y="1627717"/>
                  <a:pt x="342900" y="1701800"/>
                </a:cubicBezTo>
                <a:cubicBezTo>
                  <a:pt x="457200" y="1775883"/>
                  <a:pt x="503767" y="2112433"/>
                  <a:pt x="685800" y="2159000"/>
                </a:cubicBezTo>
                <a:cubicBezTo>
                  <a:pt x="867833" y="2205567"/>
                  <a:pt x="1166283" y="1909233"/>
                  <a:pt x="1435100" y="1981200"/>
                </a:cubicBezTo>
                <a:cubicBezTo>
                  <a:pt x="1703917" y="2053167"/>
                  <a:pt x="2063750" y="2609850"/>
                  <a:pt x="2298700" y="2590800"/>
                </a:cubicBezTo>
                <a:cubicBezTo>
                  <a:pt x="2533650" y="2571750"/>
                  <a:pt x="2654300" y="1960033"/>
                  <a:pt x="2844800" y="1866900"/>
                </a:cubicBezTo>
                <a:cubicBezTo>
                  <a:pt x="3035300" y="1773767"/>
                  <a:pt x="3274483" y="2137833"/>
                  <a:pt x="3441700" y="2032000"/>
                </a:cubicBezTo>
                <a:cubicBezTo>
                  <a:pt x="3608917" y="1926167"/>
                  <a:pt x="3666067" y="1371600"/>
                  <a:pt x="3848100" y="1231900"/>
                </a:cubicBezTo>
                <a:cubicBezTo>
                  <a:pt x="4030133" y="1092200"/>
                  <a:pt x="4373033" y="1286933"/>
                  <a:pt x="4533900" y="1193800"/>
                </a:cubicBezTo>
                <a:cubicBezTo>
                  <a:pt x="4694767" y="1100667"/>
                  <a:pt x="4679950" y="759883"/>
                  <a:pt x="4813300" y="673100"/>
                </a:cubicBezTo>
                <a:cubicBezTo>
                  <a:pt x="4946650" y="586317"/>
                  <a:pt x="5196417" y="785283"/>
                  <a:pt x="5334000" y="673100"/>
                </a:cubicBezTo>
                <a:cubicBezTo>
                  <a:pt x="5471583" y="560917"/>
                  <a:pt x="5555191" y="280458"/>
                  <a:pt x="563880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1752600" y="3429000"/>
            <a:ext cx="990600" cy="369332"/>
          </a:xfrm>
          <a:prstGeom prst="rect">
            <a:avLst/>
          </a:prstGeom>
          <a:noFill/>
        </p:spPr>
        <p:txBody>
          <a:bodyPr wrap="square" rtlCol="0">
            <a:spAutoFit/>
          </a:bodyPr>
          <a:lstStyle/>
          <a:p>
            <a:r>
              <a:rPr lang="en-US" dirty="0" smtClean="0"/>
              <a:t>10 pts.</a:t>
            </a:r>
            <a:endParaRPr lang="en-US" dirty="0"/>
          </a:p>
        </p:txBody>
      </p:sp>
      <p:sp>
        <p:nvSpPr>
          <p:cNvPr id="15" name="TextBox 14"/>
          <p:cNvSpPr txBox="1"/>
          <p:nvPr/>
        </p:nvSpPr>
        <p:spPr>
          <a:xfrm>
            <a:off x="2209800" y="3810000"/>
            <a:ext cx="184731" cy="369332"/>
          </a:xfrm>
          <a:prstGeom prst="rect">
            <a:avLst/>
          </a:prstGeom>
          <a:noFill/>
        </p:spPr>
        <p:txBody>
          <a:bodyPr wrap="none" rtlCol="0">
            <a:spAutoFit/>
          </a:bodyPr>
          <a:lstStyle/>
          <a:p>
            <a:endParaRPr lang="en-US" dirty="0"/>
          </a:p>
        </p:txBody>
      </p:sp>
      <p:sp>
        <p:nvSpPr>
          <p:cNvPr id="16" name="TextBox 15"/>
          <p:cNvSpPr txBox="1"/>
          <p:nvPr/>
        </p:nvSpPr>
        <p:spPr>
          <a:xfrm>
            <a:off x="762000" y="4800600"/>
            <a:ext cx="1371600" cy="369332"/>
          </a:xfrm>
          <a:prstGeom prst="rect">
            <a:avLst/>
          </a:prstGeom>
          <a:noFill/>
        </p:spPr>
        <p:txBody>
          <a:bodyPr wrap="square" rtlCol="0">
            <a:spAutoFit/>
          </a:bodyPr>
          <a:lstStyle/>
          <a:p>
            <a:r>
              <a:rPr lang="en-US" dirty="0" smtClean="0"/>
              <a:t>3 </a:t>
            </a:r>
            <a:r>
              <a:rPr lang="en-US" dirty="0" err="1" smtClean="0"/>
              <a:t>cts</a:t>
            </a:r>
            <a:r>
              <a:rPr lang="en-US" dirty="0" smtClean="0"/>
              <a:t>. in</a:t>
            </a:r>
            <a:endParaRPr lang="en-US" dirty="0"/>
          </a:p>
        </p:txBody>
      </p:sp>
      <p:sp>
        <p:nvSpPr>
          <p:cNvPr id="17" name="TextBox 16"/>
          <p:cNvSpPr txBox="1"/>
          <p:nvPr/>
        </p:nvSpPr>
        <p:spPr>
          <a:xfrm>
            <a:off x="6858000" y="2362200"/>
            <a:ext cx="1828800" cy="369332"/>
          </a:xfrm>
          <a:prstGeom prst="rect">
            <a:avLst/>
          </a:prstGeom>
          <a:noFill/>
        </p:spPr>
        <p:txBody>
          <a:bodyPr wrap="square" rtlCol="0">
            <a:spAutoFit/>
          </a:bodyPr>
          <a:lstStyle/>
          <a:p>
            <a:r>
              <a:rPr lang="en-US" dirty="0" smtClean="0"/>
              <a:t>3 </a:t>
            </a:r>
            <a:r>
              <a:rPr lang="en-US" dirty="0" err="1" smtClean="0"/>
              <a:t>cts</a:t>
            </a:r>
            <a:r>
              <a:rPr lang="en-US" dirty="0" smtClean="0"/>
              <a:t>. out</a:t>
            </a:r>
            <a:endParaRPr lang="en-US" dirty="0"/>
          </a:p>
        </p:txBody>
      </p:sp>
      <p:cxnSp>
        <p:nvCxnSpPr>
          <p:cNvPr id="19" name="Straight Connector 18"/>
          <p:cNvCxnSpPr/>
          <p:nvPr/>
        </p:nvCxnSpPr>
        <p:spPr>
          <a:xfrm>
            <a:off x="2133600" y="5562600"/>
            <a:ext cx="358140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28600" y="5257800"/>
            <a:ext cx="1828800" cy="646331"/>
          </a:xfrm>
          <a:prstGeom prst="rect">
            <a:avLst/>
          </a:prstGeom>
          <a:noFill/>
        </p:spPr>
        <p:txBody>
          <a:bodyPr wrap="square" rtlCol="0">
            <a:spAutoFit/>
          </a:bodyPr>
          <a:lstStyle/>
          <a:p>
            <a:r>
              <a:rPr lang="en-US" dirty="0" smtClean="0">
                <a:solidFill>
                  <a:srgbClr val="FF0000"/>
                </a:solidFill>
              </a:rPr>
              <a:t>*</a:t>
            </a:r>
            <a:r>
              <a:rPr lang="en-US" dirty="0" smtClean="0"/>
              <a:t> 3 pts. Initial Stop loss</a:t>
            </a:r>
            <a:endParaRPr lang="en-US" dirty="0"/>
          </a:p>
        </p:txBody>
      </p:sp>
      <p:sp>
        <p:nvSpPr>
          <p:cNvPr id="21" name="TextBox 20"/>
          <p:cNvSpPr txBox="1"/>
          <p:nvPr/>
        </p:nvSpPr>
        <p:spPr>
          <a:xfrm>
            <a:off x="3124200" y="1447800"/>
            <a:ext cx="2514600" cy="369332"/>
          </a:xfrm>
          <a:prstGeom prst="rect">
            <a:avLst/>
          </a:prstGeom>
          <a:noFill/>
        </p:spPr>
        <p:txBody>
          <a:bodyPr wrap="square" rtlCol="0">
            <a:spAutoFit/>
          </a:bodyPr>
          <a:lstStyle/>
          <a:p>
            <a:r>
              <a:rPr lang="en-US" dirty="0" smtClean="0"/>
              <a:t>Example: E-mini S&amp;P</a:t>
            </a:r>
            <a:endParaRPr lang="en-US" dirty="0"/>
          </a:p>
        </p:txBody>
      </p:sp>
      <p:sp>
        <p:nvSpPr>
          <p:cNvPr id="22" name="TextBox 21"/>
          <p:cNvSpPr txBox="1"/>
          <p:nvPr/>
        </p:nvSpPr>
        <p:spPr>
          <a:xfrm>
            <a:off x="5867400" y="1828800"/>
            <a:ext cx="3048000" cy="369332"/>
          </a:xfrm>
          <a:prstGeom prst="rect">
            <a:avLst/>
          </a:prstGeom>
          <a:noFill/>
        </p:spPr>
        <p:txBody>
          <a:bodyPr wrap="square" rtlCol="0">
            <a:spAutoFit/>
          </a:bodyPr>
          <a:lstStyle/>
          <a:p>
            <a:r>
              <a:rPr lang="en-US" dirty="0" smtClean="0">
                <a:solidFill>
                  <a:srgbClr val="00B050"/>
                </a:solidFill>
              </a:rPr>
              <a:t>Profit=21x$50=$1050</a:t>
            </a:r>
            <a:endParaRPr lang="en-US" dirty="0">
              <a:solidFill>
                <a:srgbClr val="00B050"/>
              </a:solidFill>
            </a:endParaRPr>
          </a:p>
        </p:txBody>
      </p:sp>
      <p:sp>
        <p:nvSpPr>
          <p:cNvPr id="23" name="TextBox 22"/>
          <p:cNvSpPr txBox="1"/>
          <p:nvPr/>
        </p:nvSpPr>
        <p:spPr>
          <a:xfrm>
            <a:off x="5943600" y="5334000"/>
            <a:ext cx="2895600" cy="369332"/>
          </a:xfrm>
          <a:prstGeom prst="rect">
            <a:avLst/>
          </a:prstGeom>
          <a:noFill/>
        </p:spPr>
        <p:txBody>
          <a:bodyPr wrap="square" rtlCol="0">
            <a:spAutoFit/>
          </a:bodyPr>
          <a:lstStyle/>
          <a:p>
            <a:r>
              <a:rPr lang="en-US" dirty="0" smtClean="0">
                <a:solidFill>
                  <a:srgbClr val="FF0000"/>
                </a:solidFill>
              </a:rPr>
              <a:t>**Loss=1x3x$50=$150</a:t>
            </a:r>
            <a:endParaRPr lang="en-US" dirty="0">
              <a:solidFill>
                <a:srgbClr val="FF0000"/>
              </a:solidFill>
            </a:endParaRPr>
          </a:p>
        </p:txBody>
      </p:sp>
      <p:sp>
        <p:nvSpPr>
          <p:cNvPr id="24" name="Right Arrow 23"/>
          <p:cNvSpPr/>
          <p:nvPr/>
        </p:nvSpPr>
        <p:spPr>
          <a:xfrm>
            <a:off x="2133600" y="4953000"/>
            <a:ext cx="6858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 Arrow 25"/>
          <p:cNvSpPr/>
          <p:nvPr/>
        </p:nvSpPr>
        <p:spPr>
          <a:xfrm>
            <a:off x="6248400" y="2590800"/>
            <a:ext cx="457200" cy="45719"/>
          </a:xfrm>
          <a:prstGeom prst="left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a:off x="2209800" y="2667000"/>
            <a:ext cx="0" cy="2286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209800" y="5029200"/>
            <a:ext cx="0" cy="5334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6" name="Right Arrow 35"/>
          <p:cNvSpPr/>
          <p:nvPr/>
        </p:nvSpPr>
        <p:spPr>
          <a:xfrm>
            <a:off x="1752600" y="5562600"/>
            <a:ext cx="304800" cy="45719"/>
          </a:xfrm>
          <a:prstGeom prst="rightArrow">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4648200" y="4267200"/>
            <a:ext cx="1371600" cy="369332"/>
          </a:xfrm>
          <a:prstGeom prst="rect">
            <a:avLst/>
          </a:prstGeom>
          <a:noFill/>
        </p:spPr>
        <p:txBody>
          <a:bodyPr wrap="square" rtlCol="0">
            <a:spAutoFit/>
          </a:bodyPr>
          <a:lstStyle/>
          <a:p>
            <a:r>
              <a:rPr lang="en-US" dirty="0" smtClean="0"/>
              <a:t>2nd ct. in</a:t>
            </a:r>
            <a:endParaRPr lang="en-US" dirty="0"/>
          </a:p>
        </p:txBody>
      </p:sp>
      <p:sp>
        <p:nvSpPr>
          <p:cNvPr id="39" name="Left Arrow 38"/>
          <p:cNvSpPr/>
          <p:nvPr/>
        </p:nvSpPr>
        <p:spPr>
          <a:xfrm>
            <a:off x="4267200" y="4343400"/>
            <a:ext cx="228600" cy="76200"/>
          </a:xfrm>
          <a:prstGeom prst="left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Left Arrow 41"/>
          <p:cNvSpPr/>
          <p:nvPr/>
        </p:nvSpPr>
        <p:spPr>
          <a:xfrm>
            <a:off x="5334000" y="3581400"/>
            <a:ext cx="228600" cy="76200"/>
          </a:xfrm>
          <a:prstGeom prst="left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5791200" y="3429000"/>
            <a:ext cx="1371600" cy="369332"/>
          </a:xfrm>
          <a:prstGeom prst="rect">
            <a:avLst/>
          </a:prstGeom>
          <a:noFill/>
        </p:spPr>
        <p:txBody>
          <a:bodyPr wrap="square" rtlCol="0">
            <a:spAutoFit/>
          </a:bodyPr>
          <a:lstStyle/>
          <a:p>
            <a:r>
              <a:rPr lang="en-US" dirty="0" smtClean="0"/>
              <a:t>3rd ct. in</a:t>
            </a:r>
            <a:endParaRPr lang="en-US" dirty="0"/>
          </a:p>
        </p:txBody>
      </p:sp>
      <p:sp>
        <p:nvSpPr>
          <p:cNvPr id="29" name="TextBox 28"/>
          <p:cNvSpPr txBox="1"/>
          <p:nvPr/>
        </p:nvSpPr>
        <p:spPr>
          <a:xfrm>
            <a:off x="3581400" y="5791200"/>
            <a:ext cx="3962400" cy="646331"/>
          </a:xfrm>
          <a:prstGeom prst="rect">
            <a:avLst/>
          </a:prstGeom>
          <a:noFill/>
        </p:spPr>
        <p:txBody>
          <a:bodyPr wrap="square" rtlCol="0">
            <a:spAutoFit/>
          </a:bodyPr>
          <a:lstStyle/>
          <a:p>
            <a:r>
              <a:rPr lang="en-US" dirty="0" smtClean="0">
                <a:solidFill>
                  <a:srgbClr val="FF0000"/>
                </a:solidFill>
              </a:rPr>
              <a:t>* Trailing Stop is needed</a:t>
            </a:r>
          </a:p>
          <a:p>
            <a:r>
              <a:rPr lang="en-US" dirty="0" smtClean="0">
                <a:solidFill>
                  <a:srgbClr val="FF0000"/>
                </a:solidFill>
              </a:rPr>
              <a:t>** This is not the worst case loss</a:t>
            </a:r>
            <a:endParaRPr lang="en-US" dirty="0">
              <a:solidFill>
                <a:srgbClr val="FF0000"/>
              </a:solidFill>
            </a:endParaRPr>
          </a:p>
        </p:txBody>
      </p:sp>
    </p:spTree>
  </p:cSld>
  <p:clrMapOvr>
    <a:masterClrMapping/>
  </p:clrMapOvr>
  <p:transition>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Autofit/>
          </a:bodyPr>
          <a:lstStyle/>
          <a:p>
            <a:r>
              <a:rPr lang="en-US" sz="2800" dirty="0" smtClean="0">
                <a:latin typeface="Arial" pitchFamily="34" charset="0"/>
                <a:cs typeface="Arial" pitchFamily="34" charset="0"/>
              </a:rPr>
              <a:t>You can strategically add to your losing position (in contrary to conventional wisdom) to fine tune your entry point (Beginners, please don’t confuse it with doubling down)</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You can strategically anticipate a market move (It can be considered as reacting proactively)</a:t>
            </a:r>
            <a:endParaRPr lang="en-US" sz="2800" dirty="0">
              <a:latin typeface="Arial" pitchFamily="34" charset="0"/>
              <a:cs typeface="Arial" pitchFamily="34" charset="0"/>
            </a:endParaRPr>
          </a:p>
        </p:txBody>
      </p:sp>
      <p:sp>
        <p:nvSpPr>
          <p:cNvPr id="3" name="Title 2"/>
          <p:cNvSpPr>
            <a:spLocks noGrp="1"/>
          </p:cNvSpPr>
          <p:nvPr>
            <p:ph type="title"/>
          </p:nvPr>
        </p:nvSpPr>
        <p:spPr>
          <a:xfrm>
            <a:off x="457200" y="274638"/>
            <a:ext cx="8229600" cy="1020762"/>
          </a:xfrm>
        </p:spPr>
        <p:txBody>
          <a:bodyPr>
            <a:normAutofit/>
          </a:bodyPr>
          <a:lstStyle/>
          <a:p>
            <a:pPr algn="ctr"/>
            <a:r>
              <a:rPr lang="en-US" sz="4000" dirty="0" smtClean="0">
                <a:latin typeface="Arial" pitchFamily="34" charset="0"/>
                <a:cs typeface="Arial" pitchFamily="34" charset="0"/>
              </a:rPr>
              <a:t>Special Type of Scaling In</a:t>
            </a:r>
            <a:endParaRPr lang="en-US" sz="4000" dirty="0">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4711891"/>
          </a:xfrm>
        </p:spPr>
        <p:txBody>
          <a:bodyPr/>
          <a:lstStyle/>
          <a:p>
            <a:pPr>
              <a:buNone/>
            </a:pPr>
            <a:r>
              <a:rPr lang="en-US" dirty="0" smtClean="0"/>
              <a:t> </a:t>
            </a:r>
            <a:endParaRPr lang="en-US" dirty="0"/>
          </a:p>
        </p:txBody>
      </p:sp>
      <p:sp>
        <p:nvSpPr>
          <p:cNvPr id="3" name="Title 2"/>
          <p:cNvSpPr>
            <a:spLocks noGrp="1"/>
          </p:cNvSpPr>
          <p:nvPr>
            <p:ph type="title"/>
          </p:nvPr>
        </p:nvSpPr>
        <p:spPr/>
        <p:txBody>
          <a:bodyPr/>
          <a:lstStyle/>
          <a:p>
            <a:pPr algn="ctr"/>
            <a:r>
              <a:rPr lang="en-US" dirty="0" smtClean="0"/>
              <a:t> Special Scale In and All Out</a:t>
            </a:r>
            <a:endParaRPr lang="en-US" dirty="0"/>
          </a:p>
        </p:txBody>
      </p:sp>
      <p:cxnSp>
        <p:nvCxnSpPr>
          <p:cNvPr id="5" name="Straight Connector 4"/>
          <p:cNvCxnSpPr/>
          <p:nvPr/>
        </p:nvCxnSpPr>
        <p:spPr>
          <a:xfrm>
            <a:off x="2209800" y="22860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09800" y="2667000"/>
            <a:ext cx="32766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flipH="1">
            <a:off x="2209800" y="2286000"/>
            <a:ext cx="3733800" cy="369332"/>
          </a:xfrm>
          <a:prstGeom prst="rect">
            <a:avLst/>
          </a:prstGeom>
          <a:noFill/>
        </p:spPr>
        <p:txBody>
          <a:bodyPr wrap="square" rtlCol="0">
            <a:spAutoFit/>
          </a:bodyPr>
          <a:lstStyle/>
          <a:p>
            <a:r>
              <a:rPr lang="en-US" dirty="0" smtClean="0"/>
              <a:t>Seller Concentration Area</a:t>
            </a:r>
            <a:endParaRPr lang="en-US" dirty="0"/>
          </a:p>
        </p:txBody>
      </p:sp>
      <p:sp>
        <p:nvSpPr>
          <p:cNvPr id="14" name="TextBox 13"/>
          <p:cNvSpPr txBox="1"/>
          <p:nvPr/>
        </p:nvSpPr>
        <p:spPr>
          <a:xfrm>
            <a:off x="1752600" y="3429000"/>
            <a:ext cx="990600" cy="369332"/>
          </a:xfrm>
          <a:prstGeom prst="rect">
            <a:avLst/>
          </a:prstGeom>
          <a:noFill/>
        </p:spPr>
        <p:txBody>
          <a:bodyPr wrap="square" rtlCol="0">
            <a:spAutoFit/>
          </a:bodyPr>
          <a:lstStyle/>
          <a:p>
            <a:r>
              <a:rPr lang="en-US" dirty="0" smtClean="0"/>
              <a:t>10 pts.</a:t>
            </a:r>
            <a:endParaRPr lang="en-US" dirty="0"/>
          </a:p>
        </p:txBody>
      </p:sp>
      <p:sp>
        <p:nvSpPr>
          <p:cNvPr id="15" name="TextBox 14"/>
          <p:cNvSpPr txBox="1"/>
          <p:nvPr/>
        </p:nvSpPr>
        <p:spPr>
          <a:xfrm>
            <a:off x="2209800" y="3810000"/>
            <a:ext cx="184731" cy="369332"/>
          </a:xfrm>
          <a:prstGeom prst="rect">
            <a:avLst/>
          </a:prstGeom>
          <a:noFill/>
        </p:spPr>
        <p:txBody>
          <a:bodyPr wrap="none" rtlCol="0">
            <a:spAutoFit/>
          </a:bodyPr>
          <a:lstStyle/>
          <a:p>
            <a:endParaRPr lang="en-US" dirty="0"/>
          </a:p>
        </p:txBody>
      </p:sp>
      <p:sp>
        <p:nvSpPr>
          <p:cNvPr id="17" name="TextBox 16"/>
          <p:cNvSpPr txBox="1"/>
          <p:nvPr/>
        </p:nvSpPr>
        <p:spPr>
          <a:xfrm>
            <a:off x="6858000" y="2438400"/>
            <a:ext cx="1447800" cy="369332"/>
          </a:xfrm>
          <a:prstGeom prst="rect">
            <a:avLst/>
          </a:prstGeom>
          <a:noFill/>
        </p:spPr>
        <p:txBody>
          <a:bodyPr wrap="square" rtlCol="0">
            <a:spAutoFit/>
          </a:bodyPr>
          <a:lstStyle/>
          <a:p>
            <a:r>
              <a:rPr lang="en-US" dirty="0" smtClean="0"/>
              <a:t>2 </a:t>
            </a:r>
            <a:r>
              <a:rPr lang="en-US" dirty="0" err="1" smtClean="0"/>
              <a:t>cts</a:t>
            </a:r>
            <a:r>
              <a:rPr lang="en-US" dirty="0" smtClean="0"/>
              <a:t>. out</a:t>
            </a:r>
            <a:endParaRPr lang="en-US" dirty="0"/>
          </a:p>
        </p:txBody>
      </p:sp>
      <p:cxnSp>
        <p:nvCxnSpPr>
          <p:cNvPr id="19" name="Straight Connector 18"/>
          <p:cNvCxnSpPr/>
          <p:nvPr/>
        </p:nvCxnSpPr>
        <p:spPr>
          <a:xfrm>
            <a:off x="2133600" y="5562600"/>
            <a:ext cx="358140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28600" y="5105400"/>
            <a:ext cx="1676400" cy="307777"/>
          </a:xfrm>
          <a:prstGeom prst="rect">
            <a:avLst/>
          </a:prstGeom>
          <a:noFill/>
        </p:spPr>
        <p:txBody>
          <a:bodyPr wrap="square" rtlCol="0">
            <a:spAutoFit/>
          </a:bodyPr>
          <a:lstStyle/>
          <a:p>
            <a:r>
              <a:rPr lang="en-US" sz="1400" dirty="0" smtClean="0"/>
              <a:t>3 pts. Stop loss</a:t>
            </a:r>
            <a:endParaRPr lang="en-US" sz="1400" dirty="0"/>
          </a:p>
        </p:txBody>
      </p:sp>
      <p:sp>
        <p:nvSpPr>
          <p:cNvPr id="21" name="TextBox 20"/>
          <p:cNvSpPr txBox="1"/>
          <p:nvPr/>
        </p:nvSpPr>
        <p:spPr>
          <a:xfrm>
            <a:off x="3124200" y="1447800"/>
            <a:ext cx="3505200" cy="369332"/>
          </a:xfrm>
          <a:prstGeom prst="rect">
            <a:avLst/>
          </a:prstGeom>
          <a:noFill/>
        </p:spPr>
        <p:txBody>
          <a:bodyPr wrap="square" rtlCol="0">
            <a:spAutoFit/>
          </a:bodyPr>
          <a:lstStyle/>
          <a:p>
            <a:r>
              <a:rPr lang="en-US" dirty="0" smtClean="0"/>
              <a:t>Example: Fine Tuning Entry</a:t>
            </a:r>
            <a:endParaRPr lang="en-US" dirty="0"/>
          </a:p>
        </p:txBody>
      </p:sp>
      <p:sp>
        <p:nvSpPr>
          <p:cNvPr id="22" name="TextBox 21"/>
          <p:cNvSpPr txBox="1"/>
          <p:nvPr/>
        </p:nvSpPr>
        <p:spPr>
          <a:xfrm>
            <a:off x="5867400" y="1981200"/>
            <a:ext cx="3048000" cy="369332"/>
          </a:xfrm>
          <a:prstGeom prst="rect">
            <a:avLst/>
          </a:prstGeom>
          <a:noFill/>
        </p:spPr>
        <p:txBody>
          <a:bodyPr wrap="square" rtlCol="0">
            <a:spAutoFit/>
          </a:bodyPr>
          <a:lstStyle/>
          <a:p>
            <a:r>
              <a:rPr lang="en-US" dirty="0" smtClean="0">
                <a:solidFill>
                  <a:srgbClr val="00B050"/>
                </a:solidFill>
              </a:rPr>
              <a:t>Profit=2x11x$50=$1100</a:t>
            </a:r>
            <a:endParaRPr lang="en-US" dirty="0">
              <a:solidFill>
                <a:srgbClr val="00B050"/>
              </a:solidFill>
            </a:endParaRPr>
          </a:p>
        </p:txBody>
      </p:sp>
      <p:sp>
        <p:nvSpPr>
          <p:cNvPr id="23" name="TextBox 22"/>
          <p:cNvSpPr txBox="1"/>
          <p:nvPr/>
        </p:nvSpPr>
        <p:spPr>
          <a:xfrm>
            <a:off x="6172200" y="5334000"/>
            <a:ext cx="2667000" cy="369332"/>
          </a:xfrm>
          <a:prstGeom prst="rect">
            <a:avLst/>
          </a:prstGeom>
          <a:noFill/>
        </p:spPr>
        <p:txBody>
          <a:bodyPr wrap="square" rtlCol="0">
            <a:spAutoFit/>
          </a:bodyPr>
          <a:lstStyle/>
          <a:p>
            <a:r>
              <a:rPr lang="en-US" dirty="0" smtClean="0">
                <a:solidFill>
                  <a:srgbClr val="FF0000"/>
                </a:solidFill>
              </a:rPr>
              <a:t>Loss=2x2x$50=$200</a:t>
            </a:r>
            <a:endParaRPr lang="en-US" dirty="0">
              <a:solidFill>
                <a:srgbClr val="FF0000"/>
              </a:solidFill>
            </a:endParaRPr>
          </a:p>
        </p:txBody>
      </p:sp>
      <p:sp>
        <p:nvSpPr>
          <p:cNvPr id="26" name="Left Arrow 25"/>
          <p:cNvSpPr/>
          <p:nvPr/>
        </p:nvSpPr>
        <p:spPr>
          <a:xfrm>
            <a:off x="6248400" y="2590800"/>
            <a:ext cx="45720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a:off x="2209800" y="2667000"/>
            <a:ext cx="0" cy="19812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3886200" y="5257800"/>
            <a:ext cx="0" cy="3048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5" name="Right Arrow 24"/>
          <p:cNvSpPr/>
          <p:nvPr/>
        </p:nvSpPr>
        <p:spPr>
          <a:xfrm flipV="1">
            <a:off x="1752600" y="5257800"/>
            <a:ext cx="1752600" cy="76200"/>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27" name="Freeform 26"/>
          <p:cNvSpPr/>
          <p:nvPr/>
        </p:nvSpPr>
        <p:spPr>
          <a:xfrm>
            <a:off x="1143000" y="2819400"/>
            <a:ext cx="4838700" cy="2573867"/>
          </a:xfrm>
          <a:custGeom>
            <a:avLst/>
            <a:gdLst>
              <a:gd name="connsiteX0" fmla="*/ 0 w 4838700"/>
              <a:gd name="connsiteY0" fmla="*/ 1054100 h 2573867"/>
              <a:gd name="connsiteX1" fmla="*/ 495300 w 4838700"/>
              <a:gd name="connsiteY1" fmla="*/ 1803400 h 2573867"/>
              <a:gd name="connsiteX2" fmla="*/ 1295400 w 4838700"/>
              <a:gd name="connsiteY2" fmla="*/ 1422400 h 2573867"/>
              <a:gd name="connsiteX3" fmla="*/ 1955800 w 4838700"/>
              <a:gd name="connsiteY3" fmla="*/ 2438400 h 2573867"/>
              <a:gd name="connsiteX4" fmla="*/ 2387600 w 4838700"/>
              <a:gd name="connsiteY4" fmla="*/ 1511300 h 2573867"/>
              <a:gd name="connsiteX5" fmla="*/ 2692400 w 4838700"/>
              <a:gd name="connsiteY5" fmla="*/ 2057400 h 2573867"/>
              <a:gd name="connsiteX6" fmla="*/ 2921000 w 4838700"/>
              <a:gd name="connsiteY6" fmla="*/ 2438400 h 2573867"/>
              <a:gd name="connsiteX7" fmla="*/ 3302000 w 4838700"/>
              <a:gd name="connsiteY7" fmla="*/ 1244600 h 2573867"/>
              <a:gd name="connsiteX8" fmla="*/ 3644900 w 4838700"/>
              <a:gd name="connsiteY8" fmla="*/ 1663700 h 2573867"/>
              <a:gd name="connsiteX9" fmla="*/ 3962400 w 4838700"/>
              <a:gd name="connsiteY9" fmla="*/ 787400 h 2573867"/>
              <a:gd name="connsiteX10" fmla="*/ 4457700 w 4838700"/>
              <a:gd name="connsiteY10" fmla="*/ 965200 h 2573867"/>
              <a:gd name="connsiteX11" fmla="*/ 4838700 w 4838700"/>
              <a:gd name="connsiteY11" fmla="*/ 0 h 2573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38700" h="2573867">
                <a:moveTo>
                  <a:pt x="0" y="1054100"/>
                </a:moveTo>
                <a:cubicBezTo>
                  <a:pt x="139700" y="1398058"/>
                  <a:pt x="279400" y="1742017"/>
                  <a:pt x="495300" y="1803400"/>
                </a:cubicBezTo>
                <a:cubicBezTo>
                  <a:pt x="711200" y="1864783"/>
                  <a:pt x="1051983" y="1316567"/>
                  <a:pt x="1295400" y="1422400"/>
                </a:cubicBezTo>
                <a:cubicBezTo>
                  <a:pt x="1538817" y="1528233"/>
                  <a:pt x="1773767" y="2423583"/>
                  <a:pt x="1955800" y="2438400"/>
                </a:cubicBezTo>
                <a:cubicBezTo>
                  <a:pt x="2137833" y="2453217"/>
                  <a:pt x="2264833" y="1574800"/>
                  <a:pt x="2387600" y="1511300"/>
                </a:cubicBezTo>
                <a:cubicBezTo>
                  <a:pt x="2510367" y="1447800"/>
                  <a:pt x="2603500" y="1902883"/>
                  <a:pt x="2692400" y="2057400"/>
                </a:cubicBezTo>
                <a:cubicBezTo>
                  <a:pt x="2781300" y="2211917"/>
                  <a:pt x="2819400" y="2573867"/>
                  <a:pt x="2921000" y="2438400"/>
                </a:cubicBezTo>
                <a:cubicBezTo>
                  <a:pt x="3022600" y="2302933"/>
                  <a:pt x="3181350" y="1373717"/>
                  <a:pt x="3302000" y="1244600"/>
                </a:cubicBezTo>
                <a:cubicBezTo>
                  <a:pt x="3422650" y="1115483"/>
                  <a:pt x="3534833" y="1739900"/>
                  <a:pt x="3644900" y="1663700"/>
                </a:cubicBezTo>
                <a:cubicBezTo>
                  <a:pt x="3754967" y="1587500"/>
                  <a:pt x="3826933" y="903817"/>
                  <a:pt x="3962400" y="787400"/>
                </a:cubicBezTo>
                <a:cubicBezTo>
                  <a:pt x="4097867" y="670983"/>
                  <a:pt x="4311650" y="1096433"/>
                  <a:pt x="4457700" y="965200"/>
                </a:cubicBezTo>
                <a:cubicBezTo>
                  <a:pt x="4603750" y="833967"/>
                  <a:pt x="4838700" y="0"/>
                  <a:pt x="483870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4267200" y="4572000"/>
            <a:ext cx="1447800" cy="369332"/>
          </a:xfrm>
          <a:prstGeom prst="rect">
            <a:avLst/>
          </a:prstGeom>
          <a:noFill/>
        </p:spPr>
        <p:txBody>
          <a:bodyPr wrap="square" rtlCol="0">
            <a:spAutoFit/>
          </a:bodyPr>
          <a:lstStyle/>
          <a:p>
            <a:r>
              <a:rPr lang="en-US" dirty="0" smtClean="0"/>
              <a:t>1st ct. in</a:t>
            </a:r>
            <a:endParaRPr lang="en-US" dirty="0"/>
          </a:p>
        </p:txBody>
      </p:sp>
      <p:sp>
        <p:nvSpPr>
          <p:cNvPr id="31" name="Left Arrow 30"/>
          <p:cNvSpPr/>
          <p:nvPr/>
        </p:nvSpPr>
        <p:spPr>
          <a:xfrm>
            <a:off x="3886200" y="4724400"/>
            <a:ext cx="22860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4419600" y="5029200"/>
            <a:ext cx="1447800" cy="369332"/>
          </a:xfrm>
          <a:prstGeom prst="rect">
            <a:avLst/>
          </a:prstGeom>
          <a:noFill/>
        </p:spPr>
        <p:txBody>
          <a:bodyPr wrap="square" rtlCol="0">
            <a:spAutoFit/>
          </a:bodyPr>
          <a:lstStyle/>
          <a:p>
            <a:r>
              <a:rPr lang="en-US" dirty="0" smtClean="0"/>
              <a:t>2nd ct. in</a:t>
            </a:r>
            <a:endParaRPr lang="en-US" dirty="0"/>
          </a:p>
        </p:txBody>
      </p:sp>
      <p:sp>
        <p:nvSpPr>
          <p:cNvPr id="34" name="Left Arrow 33"/>
          <p:cNvSpPr/>
          <p:nvPr/>
        </p:nvSpPr>
        <p:spPr>
          <a:xfrm>
            <a:off x="4038600" y="5181600"/>
            <a:ext cx="22860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a:off x="3581400" y="4800600"/>
            <a:ext cx="0" cy="6858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3048000" y="5486400"/>
            <a:ext cx="685800" cy="45719"/>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Arrow Connector 41"/>
          <p:cNvCxnSpPr/>
          <p:nvPr/>
        </p:nvCxnSpPr>
        <p:spPr>
          <a:xfrm>
            <a:off x="2209800" y="4648200"/>
            <a:ext cx="15240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600200" y="5334000"/>
            <a:ext cx="1447800" cy="304800"/>
          </a:xfrm>
          <a:prstGeom prst="rect">
            <a:avLst/>
          </a:prstGeom>
          <a:noFill/>
        </p:spPr>
        <p:txBody>
          <a:bodyPr wrap="square" rtlCol="0">
            <a:spAutoFit/>
          </a:bodyPr>
          <a:lstStyle/>
          <a:p>
            <a:r>
              <a:rPr lang="en-US" sz="1400" dirty="0" smtClean="0"/>
              <a:t>1 pt. Stop loss</a:t>
            </a:r>
            <a:endParaRPr lang="en-US" sz="1400" dirty="0"/>
          </a:p>
        </p:txBody>
      </p:sp>
    </p:spTree>
  </p:cSld>
  <p:clrMapOvr>
    <a:masterClrMapping/>
  </p:clrMapOvr>
  <p:transition>
    <p:split orient="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1061</TotalTime>
  <Words>474</Words>
  <Application>Microsoft Office PowerPoint</Application>
  <PresentationFormat>On-screen Show (4:3)</PresentationFormat>
  <Paragraphs>112</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Scaling in  and  Scaling out </vt:lpstr>
      <vt:lpstr>TRADING DISCLAIMER</vt:lpstr>
      <vt:lpstr> Definition  </vt:lpstr>
      <vt:lpstr>Types of Entries &amp; Exits</vt:lpstr>
      <vt:lpstr> All In and All Out</vt:lpstr>
      <vt:lpstr>All In and Scale Out</vt:lpstr>
      <vt:lpstr>Scale In and All Out</vt:lpstr>
      <vt:lpstr>Special Type of Scaling In</vt:lpstr>
      <vt:lpstr> Special Scale In and All Out</vt:lpstr>
      <vt:lpstr> Special Scaling In</vt:lpstr>
      <vt:lpstr>ES(Intra-day)</vt:lpstr>
      <vt:lpstr>ES (Intra-day)</vt:lpstr>
      <vt:lpstr>Conclusion</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Sentiment</dc:title>
  <dc:creator>Mitra</dc:creator>
  <cp:lastModifiedBy>Mitra</cp:lastModifiedBy>
  <cp:revision>116</cp:revision>
  <dcterms:created xsi:type="dcterms:W3CDTF">2011-07-30T04:06:40Z</dcterms:created>
  <dcterms:modified xsi:type="dcterms:W3CDTF">2012-06-02T01:25:06Z</dcterms:modified>
</cp:coreProperties>
</file>