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Default Extension="jpeg" ContentType="image/jpeg"/>
  <Default Extension="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gif" ContentType="image/gif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7" r:id="rId9"/>
    <p:sldId id="26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9" autoAdjust="0"/>
    <p:restoredTop sz="94595" autoAdjust="0"/>
  </p:normalViewPr>
  <p:slideViewPr>
    <p:cSldViewPr>
      <p:cViewPr varScale="1">
        <p:scale>
          <a:sx n="87" d="100"/>
          <a:sy n="87" d="100"/>
        </p:scale>
        <p:origin x="-144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E1F29-9CDA-450D-A9BD-653FC888B853}" type="datetimeFigureOut">
              <a:rPr lang="en-US" smtClean="0"/>
              <a:pPr/>
              <a:t>9/25/2011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CC12-F03D-420C-A861-0E5E7135E0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E1F29-9CDA-450D-A9BD-653FC888B853}" type="datetimeFigureOut">
              <a:rPr lang="en-US" smtClean="0"/>
              <a:pPr/>
              <a:t>9/25/2011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CC12-F03D-420C-A861-0E5E7135E0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E1F29-9CDA-450D-A9BD-653FC888B853}" type="datetimeFigureOut">
              <a:rPr lang="en-US" smtClean="0"/>
              <a:pPr/>
              <a:t>9/25/2011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CC12-F03D-420C-A861-0E5E7135E0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E1F29-9CDA-450D-A9BD-653FC888B853}" type="datetimeFigureOut">
              <a:rPr lang="en-US" smtClean="0"/>
              <a:pPr/>
              <a:t>9/25/2011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CC12-F03D-420C-A861-0E5E7135E0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E1F29-9CDA-450D-A9BD-653FC888B853}" type="datetimeFigureOut">
              <a:rPr lang="en-US" smtClean="0"/>
              <a:pPr/>
              <a:t>9/25/2011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CC12-F03D-420C-A861-0E5E7135E0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E1F29-9CDA-450D-A9BD-653FC888B853}" type="datetimeFigureOut">
              <a:rPr lang="en-US" smtClean="0"/>
              <a:pPr/>
              <a:t>9/25/2011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CC12-F03D-420C-A861-0E5E7135E0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E1F29-9CDA-450D-A9BD-653FC888B853}" type="datetimeFigureOut">
              <a:rPr lang="en-US" smtClean="0"/>
              <a:pPr/>
              <a:t>9/25/2011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CC12-F03D-420C-A861-0E5E7135E0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E1F29-9CDA-450D-A9BD-653FC888B853}" type="datetimeFigureOut">
              <a:rPr lang="en-US" smtClean="0"/>
              <a:pPr/>
              <a:t>9/25/2011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CC12-F03D-420C-A861-0E5E7135E0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E1F29-9CDA-450D-A9BD-653FC888B853}" type="datetimeFigureOut">
              <a:rPr lang="en-US" smtClean="0"/>
              <a:pPr/>
              <a:t>9/25/2011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CC12-F03D-420C-A861-0E5E7135E0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E1F29-9CDA-450D-A9BD-653FC888B853}" type="datetimeFigureOut">
              <a:rPr lang="en-US" smtClean="0"/>
              <a:pPr/>
              <a:t>9/25/2011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CC12-F03D-420C-A861-0E5E7135E0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E1F29-9CDA-450D-A9BD-653FC888B853}" type="datetimeFigureOut">
              <a:rPr lang="en-US" smtClean="0"/>
              <a:pPr/>
              <a:t>9/25/2011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CC12-F03D-420C-A861-0E5E7135E0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E1F29-9CDA-450D-A9BD-653FC888B853}" type="datetimeFigureOut">
              <a:rPr lang="en-US" smtClean="0"/>
              <a:pPr/>
              <a:t>9/25/2011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ACC12-F03D-420C-A861-0E5E7135E0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stockcharts.com/support/pnfcharts.html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support.stockcharts.com/forums/30077/entries/21293" TargetMode="External"/><Relationship Id="rId2" Type="http://schemas.openxmlformats.org/officeDocument/2006/relationships/hyperlink" Target="http://stockcharts.com/symsearch/?BULLISH%20PERCENT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orseywright.com/cgi-bin/foxweb.exe/fwuniv?partner=" TargetMode="External"/><Relationship Id="rId2" Type="http://schemas.openxmlformats.org/officeDocument/2006/relationships/hyperlink" Target="http://stockcharts.com/school/doku.php?id=chart_school:chart_analysis:pnf_charts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stockcharts.com/school/doku.php?id=chart_school:technical_indicators:bullish_percent_inde" TargetMode="External"/><Relationship Id="rId5" Type="http://schemas.openxmlformats.org/officeDocument/2006/relationships/hyperlink" Target="http://support.stockcharts.com/forums/30077/entries/21293" TargetMode="External"/><Relationship Id="rId4" Type="http://schemas.openxmlformats.org/officeDocument/2006/relationships/hyperlink" Target="http://stockcharts.com/symsearch/?BULLISH%20PERCEN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Fear-Greed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5009" y="506686"/>
            <a:ext cx="8145591" cy="58941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en-US" sz="4400" b="1" i="1" dirty="0" smtClean="0"/>
              <a:t>Tell Me And I Will forget</a:t>
            </a:r>
          </a:p>
          <a:p>
            <a:pPr algn="ctr"/>
            <a:endParaRPr lang="en-US" sz="4400" b="1" i="1" dirty="0"/>
          </a:p>
          <a:p>
            <a:pPr algn="ctr">
              <a:buNone/>
            </a:pPr>
            <a:r>
              <a:rPr lang="en-US" sz="4400" b="1" i="1" dirty="0" smtClean="0"/>
              <a:t>Show Me And I Will Remember</a:t>
            </a:r>
          </a:p>
          <a:p>
            <a:pPr algn="ctr"/>
            <a:endParaRPr lang="en-US" sz="4400" b="1" i="1" dirty="0"/>
          </a:p>
          <a:p>
            <a:pPr algn="ctr">
              <a:buNone/>
            </a:pPr>
            <a:r>
              <a:rPr lang="en-US" sz="4400" b="1" i="1" dirty="0" smtClean="0"/>
              <a:t>Involve Me And I Will Understand</a:t>
            </a:r>
          </a:p>
          <a:p>
            <a:pPr algn="ctr">
              <a:buNone/>
            </a:pPr>
            <a:r>
              <a:rPr lang="en-US" sz="4400" b="1" i="1" dirty="0" smtClean="0"/>
              <a:t>                                               </a:t>
            </a:r>
            <a:r>
              <a:rPr lang="en-US" sz="2800" b="1" i="1" dirty="0" smtClean="0"/>
              <a:t>Aristotle</a:t>
            </a:r>
            <a:r>
              <a:rPr lang="en-US" sz="1600" b="1" i="1" dirty="0" smtClean="0"/>
              <a:t>	</a:t>
            </a:r>
            <a:endParaRPr lang="en-US" sz="4400" b="1" i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en-US" sz="5400" b="1" i="1" dirty="0" smtClean="0"/>
              <a:t>Odds,  Sods</a:t>
            </a:r>
          </a:p>
          <a:p>
            <a:pPr algn="ctr">
              <a:buNone/>
            </a:pPr>
            <a:r>
              <a:rPr lang="en-US" sz="5400" b="1" i="1" dirty="0" smtClean="0"/>
              <a:t>&amp;</a:t>
            </a:r>
          </a:p>
          <a:p>
            <a:pPr algn="ctr">
              <a:buNone/>
            </a:pPr>
            <a:r>
              <a:rPr lang="en-US" sz="5400" b="1" i="1" dirty="0" smtClean="0"/>
              <a:t>Market  “Tells”</a:t>
            </a:r>
          </a:p>
          <a:p>
            <a:pPr algn="ctr">
              <a:buNone/>
            </a:pPr>
            <a:r>
              <a:rPr lang="en-US" sz="5400" b="1" i="1" dirty="0" smtClean="0">
                <a:latin typeface="Palace Script MT" pitchFamily="66" charset="0"/>
              </a:rPr>
              <a:t>                      </a:t>
            </a:r>
            <a:r>
              <a:rPr lang="en-US" sz="2400" b="1" i="1" dirty="0" smtClean="0">
                <a:latin typeface="Curlz MT" pitchFamily="82" charset="0"/>
              </a:rPr>
              <a:t>JC  Hersh</a:t>
            </a:r>
            <a:endParaRPr lang="en-US" sz="2400" b="1" i="1" dirty="0">
              <a:latin typeface="Curlz MT" pitchFamily="82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/>
          <a:lstStyle/>
          <a:p>
            <a:r>
              <a:rPr lang="en-US" dirty="0" smtClean="0"/>
              <a:t>Relative  Strength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276600"/>
            <a:ext cx="6400800" cy="1752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Use To Compare Underlying</a:t>
            </a:r>
          </a:p>
          <a:p>
            <a:r>
              <a:rPr lang="en-US" dirty="0" smtClean="0"/>
              <a:t>To Indices Or Other Underlying</a:t>
            </a:r>
          </a:p>
          <a:p>
            <a:r>
              <a:rPr lang="en-US" dirty="0" smtClean="0"/>
              <a:t>Located In “Studies” within TOS Charts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/>
          <a:lstStyle/>
          <a:p>
            <a:r>
              <a:rPr lang="en-US" dirty="0" smtClean="0"/>
              <a:t>Volume  Profile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1752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Displays Volume By Price</a:t>
            </a:r>
          </a:p>
          <a:p>
            <a:endParaRPr lang="en-US" dirty="0" smtClean="0"/>
          </a:p>
          <a:p>
            <a:r>
              <a:rPr lang="en-US" dirty="0" smtClean="0"/>
              <a:t>Located In “Studies” within TOS Charts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0" y="2514600"/>
            <a:ext cx="60960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6700" dirty="0" smtClean="0"/>
              <a:t>Point  &amp;  Figure Charts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>
                <a:hlinkClick r:id="rId2"/>
              </a:rPr>
              <a:t>http://stockcharts.com/support/pnfcharts.html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508375"/>
            <a:ext cx="6400800" cy="1752600"/>
          </a:xfrm>
        </p:spPr>
        <p:txBody>
          <a:bodyPr>
            <a:noAutofit/>
          </a:bodyPr>
          <a:lstStyle/>
          <a:p>
            <a:r>
              <a:rPr lang="en-US" sz="3600" dirty="0" smtClean="0"/>
              <a:t>Price Chart That Ignores Time</a:t>
            </a:r>
          </a:p>
          <a:p>
            <a:r>
              <a:rPr lang="en-US" sz="3600" dirty="0" smtClean="0"/>
              <a:t>Thomas Dorsey – P &amp; F Pioneer</a:t>
            </a:r>
          </a:p>
          <a:p>
            <a:r>
              <a:rPr lang="en-US" sz="3600" dirty="0" smtClean="0"/>
              <a:t>Available at StockCharts.com</a:t>
            </a:r>
          </a:p>
          <a:p>
            <a:endParaRPr lang="en-US" sz="3600" dirty="0" smtClean="0"/>
          </a:p>
          <a:p>
            <a:endParaRPr lang="en-US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14400" y="3429000"/>
            <a:ext cx="7848600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470025"/>
          </a:xfrm>
        </p:spPr>
        <p:txBody>
          <a:bodyPr/>
          <a:lstStyle/>
          <a:p>
            <a:r>
              <a:rPr lang="en-US" dirty="0" smtClean="0"/>
              <a:t>Bullish Percent Index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858000" cy="1752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  <a:hlinkClick r:id="rId2"/>
              </a:rPr>
              <a:t>http://stockcharts.com/symsearch/?BULLISH%20PERCENT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sz="1600" dirty="0" smtClean="0">
              <a:solidFill>
                <a:schemeClr val="tx1"/>
              </a:solidFill>
            </a:endParaRPr>
          </a:p>
          <a:p>
            <a:r>
              <a:rPr lang="en-US" sz="2900" dirty="0" smtClean="0">
                <a:solidFill>
                  <a:schemeClr val="tx1"/>
                </a:solidFill>
                <a:hlinkClick r:id="rId3"/>
              </a:rPr>
              <a:t>http://support.stockcharts.com/forums/30077/entries/21293</a:t>
            </a:r>
            <a:endParaRPr lang="en-US" sz="2900" dirty="0" smtClean="0">
              <a:solidFill>
                <a:schemeClr val="tx1"/>
              </a:solidFill>
            </a:endParaRPr>
          </a:p>
          <a:p>
            <a:endParaRPr lang="en-US" sz="29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/>
              <a:t>VIX  vs.  VXV</a:t>
            </a:r>
            <a:br>
              <a:rPr lang="en-US" sz="9600" dirty="0" smtClean="0"/>
            </a:br>
            <a:endParaRPr lang="en-US" sz="96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VIX – Current Volatility</a:t>
            </a:r>
          </a:p>
          <a:p>
            <a:r>
              <a:rPr lang="en-US" sz="3600" dirty="0" smtClean="0"/>
              <a:t>VXV – Volatility Next 3 Months</a:t>
            </a:r>
          </a:p>
          <a:p>
            <a:r>
              <a:rPr lang="en-US" sz="3600" dirty="0" smtClean="0"/>
              <a:t>VXV-VIX</a:t>
            </a:r>
          </a:p>
          <a:p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914400" y="1752600"/>
            <a:ext cx="7848600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52500" y="1600200"/>
            <a:ext cx="7810500" cy="3527425"/>
          </a:xfrm>
        </p:spPr>
        <p:txBody>
          <a:bodyPr>
            <a:noAutofit/>
          </a:bodyPr>
          <a:lstStyle/>
          <a:p>
            <a:r>
              <a:rPr lang="en-US" sz="1400" dirty="0">
                <a:hlinkClick r:id="rId2"/>
              </a:rPr>
              <a:t>http://stockcharts.com/school/doku.php?id=chart_school:chart_analysis:pnf_charts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>
                <a:hlinkClick r:id="rId3"/>
              </a:rPr>
              <a:t>http://dorseywright.com/cgi-bin/foxweb.exe/fwuniv?partner=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>
                <a:hlinkClick r:id="rId4"/>
              </a:rPr>
              <a:t>http://stockcharts.com/symsearch/?BULLISH%20PERCENT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>
                <a:hlinkClick r:id="rId5"/>
              </a:rPr>
              <a:t>http://support.stockcharts.com/forums/30077/entries/21293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>
                <a:hlinkClick r:id="rId6"/>
              </a:rPr>
              <a:t>http://</a:t>
            </a:r>
            <a:r>
              <a:rPr lang="en-US" sz="1400" dirty="0" smtClean="0">
                <a:hlinkClick r:id="rId6"/>
              </a:rPr>
              <a:t>stockcharts.com/school/doku.php?id=chart_school:technical_indicators:bullish_percent_inde</a:t>
            </a:r>
            <a:endParaRPr lang="en-US" sz="11500" dirty="0"/>
          </a:p>
        </p:txBody>
      </p:sp>
      <p:sp>
        <p:nvSpPr>
          <p:cNvPr id="8" name="Subtitle 4"/>
          <p:cNvSpPr>
            <a:spLocks noGrp="1"/>
          </p:cNvSpPr>
          <p:nvPr>
            <p:ph type="subTitle" idx="1"/>
          </p:nvPr>
        </p:nvSpPr>
        <p:spPr>
          <a:xfrm>
            <a:off x="1371600" y="457200"/>
            <a:ext cx="6400800" cy="1371600"/>
          </a:xfrm>
        </p:spPr>
        <p:txBody>
          <a:bodyPr>
            <a:noAutofit/>
          </a:bodyPr>
          <a:lstStyle/>
          <a:p>
            <a:r>
              <a:rPr lang="en-US" sz="3600" dirty="0" smtClean="0"/>
              <a:t>Reference Links</a:t>
            </a:r>
            <a:endParaRPr lang="en-US" sz="3600" dirty="0" smtClean="0"/>
          </a:p>
          <a:p>
            <a:endParaRPr lang="en-US" sz="3600" dirty="0" smtClean="0"/>
          </a:p>
          <a:p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68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7a63ae98c9331042c85a0ce3caf3b722">
  <xsd:schema xmlns:xsd="http://www.w3.org/2001/XMLSchema" xmlns:p="http://schemas.microsoft.com/office/2006/metadata/properties" targetNamespace="http://schemas.microsoft.com/office/2006/metadata/properties" ma:root="true" ma:fieldsID="643ad641ad674e858ec36190b61f65c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72A1A06F-94FB-4F73-AC62-715A5DF95C6E}"/>
</file>

<file path=customXml/itemProps2.xml><?xml version="1.0" encoding="utf-8"?>
<ds:datastoreItem xmlns:ds="http://schemas.openxmlformats.org/officeDocument/2006/customXml" ds:itemID="{BBECC1AE-664F-4FD6-B177-5390C67EA01D}"/>
</file>

<file path=customXml/itemProps3.xml><?xml version="1.0" encoding="utf-8"?>
<ds:datastoreItem xmlns:ds="http://schemas.openxmlformats.org/officeDocument/2006/customXml" ds:itemID="{A614B6E1-E412-4529-B79B-D50E9A37C41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</TotalTime>
  <Words>114</Words>
  <Application>Microsoft Office PowerPoint</Application>
  <PresentationFormat>On-screen Show (4:3)</PresentationFormat>
  <Paragraphs>33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Relative  Strength</vt:lpstr>
      <vt:lpstr>Volume  Profile</vt:lpstr>
      <vt:lpstr>Point  &amp;  Figure Charts  http://stockcharts.com/support/pnfcharts.html  </vt:lpstr>
      <vt:lpstr>Bullish Percent Index</vt:lpstr>
      <vt:lpstr>VIX  vs.  VXV </vt:lpstr>
      <vt:lpstr>http://stockcharts.com/school/doku.php?id=chart_school:chart_analysis:pnf_charts   http://dorseywright.com/cgi-bin/foxweb.exe/fwuniv?partner=   http://stockcharts.com/symsearch/?BULLISH%20PERCENT   http://support.stockcharts.com/forums/30077/entries/21293   http://stockcharts.com/school/doku.php?id=chart_school:technical_indicators:bullish_percent_inde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JC Hersh</dc:creator>
  <cp:lastModifiedBy>briian Cox</cp:lastModifiedBy>
  <cp:revision>29</cp:revision>
  <dcterms:created xsi:type="dcterms:W3CDTF">2011-09-17T02:21:44Z</dcterms:created>
  <dcterms:modified xsi:type="dcterms:W3CDTF">2011-09-25T20:42:51Z</dcterms:modified>
</cp:coreProperties>
</file>