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3" r:id="rId3"/>
    <p:sldId id="257" r:id="rId4"/>
    <p:sldId id="258" r:id="rId5"/>
    <p:sldId id="259" r:id="rId6"/>
    <p:sldId id="264" r:id="rId7"/>
    <p:sldId id="260" r:id="rId8"/>
    <p:sldId id="265" r:id="rId9"/>
    <p:sldId id="261" r:id="rId10"/>
    <p:sldId id="266" r:id="rId11"/>
    <p:sldId id="276" r:id="rId12"/>
    <p:sldId id="273" r:id="rId13"/>
    <p:sldId id="274" r:id="rId14"/>
    <p:sldId id="262" r:id="rId15"/>
    <p:sldId id="275" r:id="rId16"/>
    <p:sldId id="267" r:id="rId17"/>
    <p:sldId id="268" r:id="rId18"/>
    <p:sldId id="269" r:id="rId19"/>
    <p:sldId id="270" r:id="rId20"/>
    <p:sldId id="272"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94" autoAdjust="0"/>
  </p:normalViewPr>
  <p:slideViewPr>
    <p:cSldViewPr>
      <p:cViewPr>
        <p:scale>
          <a:sx n="66" d="100"/>
          <a:sy n="66" d="100"/>
        </p:scale>
        <p:origin x="-678"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6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CCAE8-8447-4C1D-AAFD-3FF51A2A5DE2}" type="datetimeFigureOut">
              <a:rPr lang="en-US" smtClean="0"/>
              <a:pPr/>
              <a:t>10/19/2013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5C6888-CD31-40AD-A261-A47FD121A7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Simply adding contracts</a:t>
            </a:r>
            <a:r>
              <a:rPr lang="en-US" baseline="0" dirty="0" smtClean="0"/>
              <a:t> each time there is $10K of excess capital does not work. When there is a pull back you run the risk of going bust.  Here is a case and point. </a:t>
            </a:r>
            <a:endParaRPr lang="en-US" dirty="0"/>
          </a:p>
        </p:txBody>
      </p:sp>
      <p:sp>
        <p:nvSpPr>
          <p:cNvPr id="4" name="Slide Number Placeholder 3"/>
          <p:cNvSpPr>
            <a:spLocks noGrp="1"/>
          </p:cNvSpPr>
          <p:nvPr>
            <p:ph type="sldNum" sz="quarter" idx="10"/>
          </p:nvPr>
        </p:nvSpPr>
        <p:spPr/>
        <p:txBody>
          <a:bodyPr/>
          <a:lstStyle/>
          <a:p>
            <a:fld id="{055C6888-CD31-40AD-A261-A47FD121A748}"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the buy and hold E-mini </a:t>
            </a:r>
            <a:r>
              <a:rPr lang="en-US" dirty="0" err="1" smtClean="0"/>
              <a:t>vs</a:t>
            </a:r>
            <a:r>
              <a:rPr lang="en-US" dirty="0" smtClean="0"/>
              <a:t> the buy and hold with $10K per contract</a:t>
            </a:r>
            <a:r>
              <a:rPr lang="en-US" baseline="0" dirty="0" smtClean="0"/>
              <a:t> indicates the strategy goes “bust.”  Your drawdown takes you out of the market and you get a serious margin call.</a:t>
            </a:r>
          </a:p>
          <a:p>
            <a:endParaRPr lang="en-US" baseline="0" dirty="0" smtClean="0"/>
          </a:p>
          <a:p>
            <a:r>
              <a:rPr lang="en-US" dirty="0" smtClean="0"/>
              <a:t>In this</a:t>
            </a:r>
            <a:r>
              <a:rPr lang="en-US" baseline="0" dirty="0" smtClean="0"/>
              <a:t> chart you can see buy and hold returns more than using the stochastic to control the entries and exits of the positions.  However, for the lower return you get a reduction in the drawdown.  </a:t>
            </a:r>
          </a:p>
          <a:p>
            <a:endParaRPr lang="en-US" baseline="0" dirty="0" smtClean="0"/>
          </a:p>
          <a:p>
            <a:r>
              <a:rPr lang="en-US" baseline="0" dirty="0" smtClean="0"/>
              <a:t>As shown in the bottom line, using the stochastic to control entries and exits combined with effective money management we get tremendous returns on our capital. No wonder Larry Williams is so successful following his trading and money management rules.</a:t>
            </a:r>
          </a:p>
        </p:txBody>
      </p:sp>
      <p:sp>
        <p:nvSpPr>
          <p:cNvPr id="4" name="Slide Number Placeholder 3"/>
          <p:cNvSpPr>
            <a:spLocks noGrp="1"/>
          </p:cNvSpPr>
          <p:nvPr>
            <p:ph type="sldNum" sz="quarter" idx="10"/>
          </p:nvPr>
        </p:nvSpPr>
        <p:spPr/>
        <p:txBody>
          <a:bodyPr/>
          <a:lstStyle/>
          <a:p>
            <a:fld id="{055C6888-CD31-40AD-A261-A47FD121A74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F0783B-D00E-4951-9521-28B0262E9C55}"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C200B-86FD-4C94-83C2-AF092F9406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0783B-D00E-4951-9521-28B0262E9C55}"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C200B-86FD-4C94-83C2-AF092F9406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0783B-D00E-4951-9521-28B0262E9C55}"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C200B-86FD-4C94-83C2-AF092F9406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0783B-D00E-4951-9521-28B0262E9C55}"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C200B-86FD-4C94-83C2-AF092F9406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F0783B-D00E-4951-9521-28B0262E9C55}"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C200B-86FD-4C94-83C2-AF092F9406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F0783B-D00E-4951-9521-28B0262E9C55}" type="datetimeFigureOut">
              <a:rPr lang="en-US" smtClean="0"/>
              <a:pPr/>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C200B-86FD-4C94-83C2-AF092F9406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F0783B-D00E-4951-9521-28B0262E9C55}" type="datetimeFigureOut">
              <a:rPr lang="en-US" smtClean="0"/>
              <a:pPr/>
              <a:t>10/19/2013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4C200B-86FD-4C94-83C2-AF092F9406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F0783B-D00E-4951-9521-28B0262E9C55}" type="datetimeFigureOut">
              <a:rPr lang="en-US" smtClean="0"/>
              <a:pPr/>
              <a:t>10/19/2013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4C200B-86FD-4C94-83C2-AF092F9406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0783B-D00E-4951-9521-28B0262E9C55}" type="datetimeFigureOut">
              <a:rPr lang="en-US" smtClean="0"/>
              <a:pPr/>
              <a:t>10/19/2013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4C200B-86FD-4C94-83C2-AF092F9406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F0783B-D00E-4951-9521-28B0262E9C55}" type="datetimeFigureOut">
              <a:rPr lang="en-US" smtClean="0"/>
              <a:pPr/>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C200B-86FD-4C94-83C2-AF092F9406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F0783B-D00E-4951-9521-28B0262E9C55}" type="datetimeFigureOut">
              <a:rPr lang="en-US" smtClean="0"/>
              <a:pPr/>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C200B-86FD-4C94-83C2-AF092F9406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0783B-D00E-4951-9521-28B0262E9C55}" type="datetimeFigureOut">
              <a:rPr lang="en-US" smtClean="0"/>
              <a:pPr/>
              <a:t>10/19/2013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C200B-86FD-4C94-83C2-AF092F9406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media/audio17.wav"/><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media/audio18.wav"/><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19.wav"/><Relationship Id="rId5" Type="http://schemas.openxmlformats.org/officeDocument/2006/relationships/image" Target="../media/image2.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1.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tags" Target="../tags/tag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Money Management: Key to 90% of Gains</a:t>
            </a:r>
            <a:endParaRPr lang="en-US" dirty="0"/>
          </a:p>
        </p:txBody>
      </p:sp>
      <p:sp>
        <p:nvSpPr>
          <p:cNvPr id="3" name="Subtitle 2"/>
          <p:cNvSpPr>
            <a:spLocks noGrp="1"/>
          </p:cNvSpPr>
          <p:nvPr>
            <p:ph type="subTitle" idx="1"/>
          </p:nvPr>
        </p:nvSpPr>
        <p:spPr/>
        <p:txBody>
          <a:bodyPr/>
          <a:lstStyle/>
          <a:p>
            <a:r>
              <a:rPr lang="en-US" dirty="0" smtClean="0"/>
              <a:t>By Ken Hodor</a:t>
            </a:r>
          </a:p>
          <a:p>
            <a:r>
              <a:rPr lang="en-US" dirty="0" smtClean="0"/>
              <a:t>10/19/13</a:t>
            </a:r>
            <a:endParaRPr lang="en-US" dirty="0"/>
          </a:p>
        </p:txBody>
      </p:sp>
      <p:pic>
        <p:nvPicPr>
          <p:cNvPr id="4" name="~PP2663.WAV">
            <a:hlinkClick r:id="" action="ppaction://media"/>
          </p:cNvPr>
          <p:cNvPicPr>
            <a:picLocks noRot="1" noChangeAspect="1"/>
          </p:cNvPicPr>
          <p:nvPr>
            <a:wavAudioFile r:embed="rId1" name="~PP2663.WAV"/>
          </p:nvPr>
        </p:nvPicPr>
        <p:blipFill>
          <a:blip r:embed="rId3" cstate="print"/>
          <a:stretch>
            <a:fillRect/>
          </a:stretch>
        </p:blipFill>
        <p:spPr>
          <a:xfrm>
            <a:off x="8696325" y="6410325"/>
            <a:ext cx="304800" cy="304800"/>
          </a:xfrm>
          <a:prstGeom prst="rect">
            <a:avLst/>
          </a:prstGeom>
        </p:spPr>
      </p:pic>
    </p:spTree>
  </p:cSld>
  <p:clrMapOvr>
    <a:masterClrMapping/>
  </p:clrMapOvr>
  <p:transition advTm="310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E-mini S&amp;P Buy and Hold</a:t>
            </a:r>
            <a:endParaRPr lang="en-US" dirty="0"/>
          </a:p>
        </p:txBody>
      </p:sp>
      <p:pic>
        <p:nvPicPr>
          <p:cNvPr id="4" name="Content Placeholder 3" descr="Emini BG euity.PNG"/>
          <p:cNvPicPr>
            <a:picLocks noGrp="1" noChangeAspect="1"/>
          </p:cNvPicPr>
          <p:nvPr>
            <p:ph idx="1"/>
          </p:nvPr>
        </p:nvPicPr>
        <p:blipFill>
          <a:blip r:embed="rId3" cstate="print"/>
          <a:stretch>
            <a:fillRect/>
          </a:stretch>
        </p:blipFill>
        <p:spPr>
          <a:xfrm>
            <a:off x="304801" y="1481488"/>
            <a:ext cx="8677242" cy="4843112"/>
          </a:xfrm>
        </p:spPr>
      </p:pic>
      <p:pic>
        <p:nvPicPr>
          <p:cNvPr id="5" name="~PP2676.WAV">
            <a:hlinkClick r:id="" action="ppaction://media"/>
          </p:cNvPr>
          <p:cNvPicPr>
            <a:picLocks noRot="1" noChangeAspect="1"/>
          </p:cNvPicPr>
          <p:nvPr>
            <a:wavAudioFile r:embed="rId1" name="~PP2676.WAV"/>
          </p:nvPr>
        </p:nvPicPr>
        <p:blipFill>
          <a:blip r:embed="rId4" cstate="print"/>
          <a:stretch>
            <a:fillRect/>
          </a:stretch>
        </p:blipFill>
        <p:spPr>
          <a:xfrm>
            <a:off x="8696325" y="6410325"/>
            <a:ext cx="304800" cy="304800"/>
          </a:xfrm>
          <a:prstGeom prst="rect">
            <a:avLst/>
          </a:prstGeom>
        </p:spPr>
      </p:pic>
    </p:spTree>
  </p:cSld>
  <p:clrMapOvr>
    <a:masterClrMapping/>
  </p:clrMapOvr>
  <p:transition advTm="21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E-mini Buy and Hold + 10K contracts</a:t>
            </a:r>
            <a:endParaRPr lang="en-US" dirty="0"/>
          </a:p>
        </p:txBody>
      </p:sp>
      <p:pic>
        <p:nvPicPr>
          <p:cNvPr id="4" name="Content Placeholder 3" descr="buymore.PNG"/>
          <p:cNvPicPr>
            <a:picLocks noGrp="1" noChangeAspect="1"/>
          </p:cNvPicPr>
          <p:nvPr>
            <p:ph idx="1"/>
          </p:nvPr>
        </p:nvPicPr>
        <p:blipFill>
          <a:blip r:embed="rId3" cstate="print"/>
          <a:stretch>
            <a:fillRect/>
          </a:stretch>
        </p:blipFill>
        <p:spPr>
          <a:xfrm>
            <a:off x="152400" y="1828800"/>
            <a:ext cx="8536656" cy="4310589"/>
          </a:xfrm>
        </p:spPr>
      </p:pic>
      <p:pic>
        <p:nvPicPr>
          <p:cNvPr id="5" name="~PP117.WAV">
            <a:hlinkClick r:id="" action="ppaction://media"/>
          </p:cNvPr>
          <p:cNvPicPr>
            <a:picLocks noRot="1" noChangeAspect="1"/>
          </p:cNvPicPr>
          <p:nvPr>
            <a:wavAudioFile r:embed="rId1" name="~PP117.WAV"/>
          </p:nvPr>
        </p:nvPicPr>
        <p:blipFill>
          <a:blip r:embed="rId4" cstate="print"/>
          <a:stretch>
            <a:fillRect/>
          </a:stretch>
        </p:blipFill>
        <p:spPr>
          <a:xfrm>
            <a:off x="8696325" y="6410325"/>
            <a:ext cx="304800" cy="304800"/>
          </a:xfrm>
          <a:prstGeom prst="rect">
            <a:avLst/>
          </a:prstGeom>
        </p:spPr>
      </p:pic>
    </p:spTree>
  </p:cSld>
  <p:clrMapOvr>
    <a:masterClrMapping/>
  </p:clrMapOvr>
  <p:transition advTm="627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E-mini S&amp;P Buy and Hold + 10K contracts</a:t>
            </a:r>
            <a:r>
              <a:rPr lang="en-US" dirty="0" smtClean="0"/>
              <a:t/>
            </a:r>
            <a:br>
              <a:rPr lang="en-US" dirty="0" smtClean="0"/>
            </a:br>
            <a:r>
              <a:rPr lang="en-US" dirty="0" smtClean="0"/>
              <a:t>BUSTED!</a:t>
            </a:r>
            <a:endParaRPr lang="en-US" dirty="0"/>
          </a:p>
        </p:txBody>
      </p:sp>
      <p:sp>
        <p:nvSpPr>
          <p:cNvPr id="3" name="Content Placeholder 2"/>
          <p:cNvSpPr>
            <a:spLocks noGrp="1"/>
          </p:cNvSpPr>
          <p:nvPr>
            <p:ph idx="1"/>
          </p:nvPr>
        </p:nvSpPr>
        <p:spPr/>
        <p:txBody>
          <a:bodyPr/>
          <a:lstStyle/>
          <a:p>
            <a:r>
              <a:rPr lang="en-US" dirty="0" smtClean="0"/>
              <a:t>Increase contacts when $10K excess capital</a:t>
            </a:r>
          </a:p>
          <a:p>
            <a:endParaRPr lang="en-US" dirty="0"/>
          </a:p>
        </p:txBody>
      </p:sp>
      <p:pic>
        <p:nvPicPr>
          <p:cNvPr id="4" name="Picture 3" descr="emini busted.PNG"/>
          <p:cNvPicPr>
            <a:picLocks noChangeAspect="1"/>
          </p:cNvPicPr>
          <p:nvPr/>
        </p:nvPicPr>
        <p:blipFill>
          <a:blip r:embed="rId4" cstate="print"/>
          <a:stretch>
            <a:fillRect/>
          </a:stretch>
        </p:blipFill>
        <p:spPr>
          <a:xfrm>
            <a:off x="228600" y="2133600"/>
            <a:ext cx="8658225" cy="4581525"/>
          </a:xfrm>
          <a:prstGeom prst="rect">
            <a:avLst/>
          </a:prstGeom>
        </p:spPr>
      </p:pic>
      <p:pic>
        <p:nvPicPr>
          <p:cNvPr id="5" name="~PP525.WAV">
            <a:hlinkClick r:id="" action="ppaction://media"/>
          </p:cNvPr>
          <p:cNvPicPr>
            <a:picLocks noRot="1" noChangeAspect="1"/>
          </p:cNvPicPr>
          <p:nvPr>
            <a:wavAudioFile r:embed="rId1" name="~PP525.WAV"/>
          </p:nvPr>
        </p:nvPicPr>
        <p:blipFill>
          <a:blip r:embed="rId5" cstate="print"/>
          <a:stretch>
            <a:fillRect/>
          </a:stretch>
        </p:blipFill>
        <p:spPr>
          <a:xfrm>
            <a:off x="8696325" y="6410325"/>
            <a:ext cx="304800" cy="304800"/>
          </a:xfrm>
          <a:prstGeom prst="rect">
            <a:avLst/>
          </a:prstGeom>
        </p:spPr>
      </p:pic>
    </p:spTree>
  </p:cSld>
  <p:clrMapOvr>
    <a:masterClrMapping/>
  </p:clrMapOvr>
  <p:transition advTm="575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KStochastic</a:t>
            </a:r>
            <a:endParaRPr lang="en-US" dirty="0"/>
          </a:p>
        </p:txBody>
      </p:sp>
      <p:pic>
        <p:nvPicPr>
          <p:cNvPr id="4" name="Content Placeholder 3" descr="kstochastic.PNG"/>
          <p:cNvPicPr>
            <a:picLocks noGrp="1" noChangeAspect="1"/>
          </p:cNvPicPr>
          <p:nvPr>
            <p:ph idx="1"/>
          </p:nvPr>
        </p:nvPicPr>
        <p:blipFill>
          <a:blip r:embed="rId3" cstate="print"/>
          <a:stretch>
            <a:fillRect/>
          </a:stretch>
        </p:blipFill>
        <p:spPr>
          <a:xfrm>
            <a:off x="1752600" y="1524000"/>
            <a:ext cx="5701830" cy="4862080"/>
          </a:xfrm>
        </p:spPr>
      </p:pic>
      <p:pic>
        <p:nvPicPr>
          <p:cNvPr id="5" name="~PP2736.WAV">
            <a:hlinkClick r:id="" action="ppaction://media"/>
          </p:cNvPr>
          <p:cNvPicPr>
            <a:picLocks noRot="1" noChangeAspect="1"/>
          </p:cNvPicPr>
          <p:nvPr>
            <a:wavAudioFile r:embed="rId1" name="~PP2736.WAV"/>
          </p:nvPr>
        </p:nvPicPr>
        <p:blipFill>
          <a:blip r:embed="rId4" cstate="print"/>
          <a:stretch>
            <a:fillRect/>
          </a:stretch>
        </p:blipFill>
        <p:spPr>
          <a:xfrm>
            <a:off x="8696325" y="6410325"/>
            <a:ext cx="304800" cy="304800"/>
          </a:xfrm>
          <a:prstGeom prst="rect">
            <a:avLst/>
          </a:prstGeom>
        </p:spPr>
      </p:pic>
    </p:spTree>
  </p:cSld>
  <p:clrMapOvr>
    <a:masterClrMapping/>
  </p:clrMapOvr>
  <p:transition advTm="839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Emini</a:t>
            </a:r>
            <a:r>
              <a:rPr lang="en-US" dirty="0" smtClean="0"/>
              <a:t> S&amp;P Trade Fixed Contracts</a:t>
            </a:r>
            <a:endParaRPr lang="en-US" dirty="0"/>
          </a:p>
        </p:txBody>
      </p:sp>
      <p:sp>
        <p:nvSpPr>
          <p:cNvPr id="5" name="Content Placeholder 4"/>
          <p:cNvSpPr>
            <a:spLocks noGrp="1"/>
          </p:cNvSpPr>
          <p:nvPr>
            <p:ph idx="1"/>
          </p:nvPr>
        </p:nvSpPr>
        <p:spPr/>
        <p:txBody>
          <a:bodyPr/>
          <a:lstStyle/>
          <a:p>
            <a:r>
              <a:rPr lang="en-US" dirty="0" smtClean="0"/>
              <a:t>Margin Multiplier 50</a:t>
            </a:r>
          </a:p>
          <a:p>
            <a:r>
              <a:rPr lang="en-US" dirty="0" smtClean="0"/>
              <a:t>10.4X Gain</a:t>
            </a:r>
          </a:p>
          <a:p>
            <a:endParaRPr lang="en-US" dirty="0"/>
          </a:p>
        </p:txBody>
      </p:sp>
      <p:pic>
        <p:nvPicPr>
          <p:cNvPr id="6" name="Picture 5" descr="Emini trade fixed.PNG"/>
          <p:cNvPicPr>
            <a:picLocks noChangeAspect="1"/>
          </p:cNvPicPr>
          <p:nvPr/>
        </p:nvPicPr>
        <p:blipFill>
          <a:blip r:embed="rId3" cstate="print"/>
          <a:stretch>
            <a:fillRect/>
          </a:stretch>
        </p:blipFill>
        <p:spPr>
          <a:xfrm>
            <a:off x="228600" y="3352800"/>
            <a:ext cx="8658225" cy="3028950"/>
          </a:xfrm>
          <a:prstGeom prst="rect">
            <a:avLst/>
          </a:prstGeom>
        </p:spPr>
      </p:pic>
      <p:pic>
        <p:nvPicPr>
          <p:cNvPr id="7" name="~PP739.WAV">
            <a:hlinkClick r:id="" action="ppaction://media"/>
          </p:cNvPr>
          <p:cNvPicPr>
            <a:picLocks noRot="1" noChangeAspect="1"/>
          </p:cNvPicPr>
          <p:nvPr>
            <a:wavAudioFile r:embed="rId1" name="~PP739.WAV"/>
          </p:nvPr>
        </p:nvPicPr>
        <p:blipFill>
          <a:blip r:embed="rId4" cstate="print"/>
          <a:stretch>
            <a:fillRect/>
          </a:stretch>
        </p:blipFill>
        <p:spPr>
          <a:xfrm>
            <a:off x="8696325" y="6410325"/>
            <a:ext cx="304800" cy="304800"/>
          </a:xfrm>
          <a:prstGeom prst="rect">
            <a:avLst/>
          </a:prstGeom>
        </p:spPr>
      </p:pic>
    </p:spTree>
  </p:cSld>
  <p:clrMapOvr>
    <a:masterClrMapping/>
  </p:clrMapOvr>
  <p:transition advTm="347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E-mini S&amp;P Trading Fixed Contracts</a:t>
            </a:r>
            <a:br>
              <a:rPr lang="en-US" dirty="0" smtClean="0"/>
            </a:br>
            <a:r>
              <a:rPr lang="en-US" dirty="0" smtClean="0"/>
              <a:t>using the Stochastic</a:t>
            </a:r>
            <a:endParaRPr lang="en-US" dirty="0"/>
          </a:p>
        </p:txBody>
      </p:sp>
      <p:pic>
        <p:nvPicPr>
          <p:cNvPr id="4" name="Content Placeholder 3" descr="summary report.PNG"/>
          <p:cNvPicPr>
            <a:picLocks noGrp="1" noChangeAspect="1"/>
          </p:cNvPicPr>
          <p:nvPr>
            <p:ph idx="1"/>
          </p:nvPr>
        </p:nvPicPr>
        <p:blipFill>
          <a:blip r:embed="rId3" cstate="print"/>
          <a:stretch>
            <a:fillRect/>
          </a:stretch>
        </p:blipFill>
        <p:spPr>
          <a:xfrm>
            <a:off x="1295400" y="1524000"/>
            <a:ext cx="7010400" cy="5165000"/>
          </a:xfrm>
        </p:spPr>
      </p:pic>
      <p:pic>
        <p:nvPicPr>
          <p:cNvPr id="5" name="~PP1148.WAV">
            <a:hlinkClick r:id="" action="ppaction://media"/>
          </p:cNvPr>
          <p:cNvPicPr>
            <a:picLocks noRot="1" noChangeAspect="1"/>
          </p:cNvPicPr>
          <p:nvPr>
            <a:wavAudioFile r:embed="rId1" name="~PP1148.WAV"/>
          </p:nvPr>
        </p:nvPicPr>
        <p:blipFill>
          <a:blip r:embed="rId4" cstate="print"/>
          <a:stretch>
            <a:fillRect/>
          </a:stretch>
        </p:blipFill>
        <p:spPr>
          <a:xfrm>
            <a:off x="8696325" y="6410325"/>
            <a:ext cx="304800" cy="304800"/>
          </a:xfrm>
          <a:prstGeom prst="rect">
            <a:avLst/>
          </a:prstGeom>
        </p:spPr>
      </p:pic>
    </p:spTree>
  </p:cSld>
  <p:clrMapOvr>
    <a:masterClrMapping/>
  </p:clrMapOvr>
  <p:transition advTm="493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E-Mini Trade Fixed Contracts</a:t>
            </a:r>
            <a:endParaRPr lang="en-US" dirty="0"/>
          </a:p>
        </p:txBody>
      </p:sp>
      <p:pic>
        <p:nvPicPr>
          <p:cNvPr id="4" name="Content Placeholder 3" descr="Emini trade equity.PNG"/>
          <p:cNvPicPr>
            <a:picLocks noGrp="1" noChangeAspect="1"/>
          </p:cNvPicPr>
          <p:nvPr>
            <p:ph idx="1"/>
          </p:nvPr>
        </p:nvPicPr>
        <p:blipFill>
          <a:blip r:embed="rId3" cstate="print"/>
          <a:stretch>
            <a:fillRect/>
          </a:stretch>
        </p:blipFill>
        <p:spPr>
          <a:xfrm>
            <a:off x="423508" y="1524000"/>
            <a:ext cx="8378632" cy="4724400"/>
          </a:xfrm>
        </p:spPr>
      </p:pic>
      <p:pic>
        <p:nvPicPr>
          <p:cNvPr id="5" name="~PP3359.WAV">
            <a:hlinkClick r:id="" action="ppaction://media"/>
          </p:cNvPr>
          <p:cNvPicPr>
            <a:picLocks noRot="1" noChangeAspect="1"/>
          </p:cNvPicPr>
          <p:nvPr>
            <a:wavAudioFile r:embed="rId1" name="~PP3359.WAV"/>
          </p:nvPr>
        </p:nvPicPr>
        <p:blipFill>
          <a:blip r:embed="rId4" cstate="print"/>
          <a:stretch>
            <a:fillRect/>
          </a:stretch>
        </p:blipFill>
        <p:spPr>
          <a:xfrm>
            <a:off x="8696325" y="6410325"/>
            <a:ext cx="304800" cy="304800"/>
          </a:xfrm>
          <a:prstGeom prst="rect">
            <a:avLst/>
          </a:prstGeom>
        </p:spPr>
      </p:pic>
    </p:spTree>
  </p:cSld>
  <p:clrMapOvr>
    <a:masterClrMapping/>
  </p:clrMapOvr>
  <p:transition advTm="183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E-mini S&amp;P Trade with </a:t>
            </a:r>
            <a:br>
              <a:rPr lang="en-US" dirty="0" smtClean="0"/>
            </a:br>
            <a:r>
              <a:rPr lang="en-US" dirty="0" smtClean="0"/>
              <a:t>Money Management</a:t>
            </a:r>
            <a:endParaRPr lang="en-US" dirty="0"/>
          </a:p>
        </p:txBody>
      </p:sp>
      <p:sp>
        <p:nvSpPr>
          <p:cNvPr id="3" name="Content Placeholder 2"/>
          <p:cNvSpPr>
            <a:spLocks noGrp="1"/>
          </p:cNvSpPr>
          <p:nvPr>
            <p:ph idx="1"/>
          </p:nvPr>
        </p:nvSpPr>
        <p:spPr/>
        <p:txBody>
          <a:bodyPr/>
          <a:lstStyle/>
          <a:p>
            <a:r>
              <a:rPr lang="en-US" dirty="0" smtClean="0"/>
              <a:t>$10K per contract</a:t>
            </a:r>
          </a:p>
          <a:p>
            <a:endParaRPr lang="en-US" dirty="0"/>
          </a:p>
        </p:txBody>
      </p:sp>
      <p:pic>
        <p:nvPicPr>
          <p:cNvPr id="4" name="Picture 3" descr="Emini LW MM.PNG"/>
          <p:cNvPicPr>
            <a:picLocks noChangeAspect="1"/>
          </p:cNvPicPr>
          <p:nvPr/>
        </p:nvPicPr>
        <p:blipFill>
          <a:blip r:embed="rId3" cstate="print"/>
          <a:stretch>
            <a:fillRect/>
          </a:stretch>
        </p:blipFill>
        <p:spPr>
          <a:xfrm>
            <a:off x="228600" y="2362200"/>
            <a:ext cx="8648700" cy="4152900"/>
          </a:xfrm>
          <a:prstGeom prst="rect">
            <a:avLst/>
          </a:prstGeom>
        </p:spPr>
      </p:pic>
      <p:pic>
        <p:nvPicPr>
          <p:cNvPr id="5" name="~PP1701.WAV">
            <a:hlinkClick r:id="" action="ppaction://media"/>
          </p:cNvPr>
          <p:cNvPicPr>
            <a:picLocks noRot="1" noChangeAspect="1"/>
          </p:cNvPicPr>
          <p:nvPr>
            <a:wavAudioFile r:embed="rId1" name="~PP1701.WAV"/>
          </p:nvPr>
        </p:nvPicPr>
        <p:blipFill>
          <a:blip r:embed="rId4" cstate="print"/>
          <a:stretch>
            <a:fillRect/>
          </a:stretch>
        </p:blipFill>
        <p:spPr>
          <a:xfrm>
            <a:off x="8696325" y="6410325"/>
            <a:ext cx="304800" cy="304800"/>
          </a:xfrm>
          <a:prstGeom prst="rect">
            <a:avLst/>
          </a:prstGeom>
        </p:spPr>
      </p:pic>
    </p:spTree>
  </p:cSld>
  <p:clrMapOvr>
    <a:masterClrMapping/>
  </p:clrMapOvr>
  <p:transition advTm="514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E-mini S&amp;P Larry Williams </a:t>
            </a:r>
            <a:br>
              <a:rPr lang="en-US" dirty="0" smtClean="0"/>
            </a:br>
            <a:r>
              <a:rPr lang="en-US" dirty="0" smtClean="0"/>
              <a:t>Money Management Equity chart</a:t>
            </a:r>
            <a:endParaRPr lang="en-US" dirty="0"/>
          </a:p>
        </p:txBody>
      </p:sp>
      <p:sp>
        <p:nvSpPr>
          <p:cNvPr id="3" name="Content Placeholder 2"/>
          <p:cNvSpPr>
            <a:spLocks noGrp="1"/>
          </p:cNvSpPr>
          <p:nvPr>
            <p:ph idx="1"/>
          </p:nvPr>
        </p:nvSpPr>
        <p:spPr/>
        <p:txBody>
          <a:bodyPr/>
          <a:lstStyle/>
          <a:p>
            <a:r>
              <a:rPr lang="en-US" dirty="0" smtClean="0"/>
              <a:t>$10K per contract</a:t>
            </a:r>
          </a:p>
          <a:p>
            <a:endParaRPr lang="en-US" dirty="0"/>
          </a:p>
        </p:txBody>
      </p:sp>
      <p:pic>
        <p:nvPicPr>
          <p:cNvPr id="4" name="Picture 3" descr="Emini LW equity.PNG"/>
          <p:cNvPicPr>
            <a:picLocks noChangeAspect="1"/>
          </p:cNvPicPr>
          <p:nvPr/>
        </p:nvPicPr>
        <p:blipFill>
          <a:blip r:embed="rId3" cstate="print"/>
          <a:stretch>
            <a:fillRect/>
          </a:stretch>
        </p:blipFill>
        <p:spPr>
          <a:xfrm>
            <a:off x="685800" y="2133600"/>
            <a:ext cx="7955068" cy="4495800"/>
          </a:xfrm>
          <a:prstGeom prst="rect">
            <a:avLst/>
          </a:prstGeom>
        </p:spPr>
      </p:pic>
      <p:pic>
        <p:nvPicPr>
          <p:cNvPr id="5" name="~PP1836.WAV">
            <a:hlinkClick r:id="" action="ppaction://media"/>
          </p:cNvPr>
          <p:cNvPicPr>
            <a:picLocks noRot="1" noChangeAspect="1"/>
          </p:cNvPicPr>
          <p:nvPr>
            <a:wavAudioFile r:embed="rId1" name="~PP1836.WAV"/>
          </p:nvPr>
        </p:nvPicPr>
        <p:blipFill>
          <a:blip r:embed="rId4" cstate="print"/>
          <a:stretch>
            <a:fillRect/>
          </a:stretch>
        </p:blipFill>
        <p:spPr>
          <a:xfrm>
            <a:off x="8696325" y="6410325"/>
            <a:ext cx="304800" cy="304800"/>
          </a:xfrm>
          <a:prstGeom prst="rect">
            <a:avLst/>
          </a:prstGeom>
        </p:spPr>
      </p:pic>
    </p:spTree>
  </p:cSld>
  <p:clrMapOvr>
    <a:masterClrMapping/>
  </p:clrMapOvr>
  <p:transition advTm="245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comparison</a:t>
            </a:r>
            <a:endParaRPr lang="en-US" dirty="0"/>
          </a:p>
        </p:txBody>
      </p:sp>
      <p:pic>
        <p:nvPicPr>
          <p:cNvPr id="6" name="Content Placeholder 5" descr="Trading comparison.PNG"/>
          <p:cNvPicPr>
            <a:picLocks noGrp="1" noChangeAspect="1"/>
          </p:cNvPicPr>
          <p:nvPr>
            <p:ph idx="1"/>
          </p:nvPr>
        </p:nvPicPr>
        <p:blipFill>
          <a:blip r:embed="rId4" cstate="print"/>
          <a:stretch>
            <a:fillRect/>
          </a:stretch>
        </p:blipFill>
        <p:spPr>
          <a:xfrm>
            <a:off x="304800" y="1524000"/>
            <a:ext cx="8735615" cy="3505200"/>
          </a:xfrm>
        </p:spPr>
      </p:pic>
      <p:pic>
        <p:nvPicPr>
          <p:cNvPr id="4" name="~PP385.WAV">
            <a:hlinkClick r:id="" action="ppaction://media"/>
          </p:cNvPr>
          <p:cNvPicPr>
            <a:picLocks noRot="1" noChangeAspect="1"/>
          </p:cNvPicPr>
          <p:nvPr>
            <a:wavAudioFile r:embed="rId1" name="~PP385.WAV"/>
          </p:nvPr>
        </p:nvPicPr>
        <p:blipFill>
          <a:blip r:embed="rId5" cstate="print"/>
          <a:stretch>
            <a:fillRect/>
          </a:stretch>
        </p:blipFill>
        <p:spPr>
          <a:xfrm>
            <a:off x="8696325" y="6410325"/>
            <a:ext cx="304800" cy="304800"/>
          </a:xfrm>
          <a:prstGeom prst="rect">
            <a:avLst/>
          </a:prstGeom>
        </p:spPr>
      </p:pic>
    </p:spTree>
  </p:cSld>
  <p:clrMapOvr>
    <a:masterClrMapping/>
  </p:clrMapOvr>
  <p:transition advTm="1294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dirty="0" smtClean="0"/>
              <a:t>This analysis is for illustrative purposes.  Your performance might vary.</a:t>
            </a:r>
          </a:p>
          <a:p>
            <a:r>
              <a:rPr lang="en-US" dirty="0" smtClean="0"/>
              <a:t>The key “take away” is to better understand money management techniques of one of the best traders of our day.</a:t>
            </a:r>
            <a:endParaRPr lang="en-US" dirty="0"/>
          </a:p>
        </p:txBody>
      </p:sp>
      <p:pic>
        <p:nvPicPr>
          <p:cNvPr id="4" name="~PP2207.WAV">
            <a:hlinkClick r:id="" action="ppaction://media"/>
          </p:cNvPr>
          <p:cNvPicPr>
            <a:picLocks noRot="1" noChangeAspect="1"/>
          </p:cNvPicPr>
          <p:nvPr>
            <a:wavAudioFile r:embed="rId1" name="~PP2207.WAV"/>
          </p:nvPr>
        </p:nvPicPr>
        <p:blipFill>
          <a:blip r:embed="rId3" cstate="print"/>
          <a:stretch>
            <a:fillRect/>
          </a:stretch>
        </p:blipFill>
        <p:spPr>
          <a:xfrm>
            <a:off x="8696325" y="6410325"/>
            <a:ext cx="304800" cy="304800"/>
          </a:xfrm>
          <a:prstGeom prst="rect">
            <a:avLst/>
          </a:prstGeom>
        </p:spPr>
      </p:pic>
    </p:spTree>
  </p:cSld>
  <p:clrMapOvr>
    <a:masterClrMapping/>
  </p:clrMapOvr>
  <p:transition advTm="157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smtClean="0"/>
              <a:t>XSProfits.com presentations by Ken Hodor</a:t>
            </a:r>
          </a:p>
          <a:p>
            <a:pPr lvl="1"/>
            <a:r>
              <a:rPr lang="en-US" dirty="0" smtClean="0"/>
              <a:t>Stochastic Trading</a:t>
            </a:r>
          </a:p>
          <a:p>
            <a:pPr lvl="2"/>
            <a:r>
              <a:rPr lang="en-US" dirty="0" smtClean="0"/>
              <a:t>4/18/09 Purple Crayon Trading</a:t>
            </a:r>
          </a:p>
          <a:p>
            <a:pPr lvl="2"/>
            <a:r>
              <a:rPr lang="en-US" dirty="0" smtClean="0"/>
              <a:t>8/21/10</a:t>
            </a:r>
          </a:p>
          <a:p>
            <a:pPr lvl="3"/>
            <a:r>
              <a:rPr lang="en-US" dirty="0" smtClean="0"/>
              <a:t>Explores all aspect of the Stochastic and compares it to other techniques—MACD, CCI, Moving average, etc.</a:t>
            </a:r>
          </a:p>
          <a:p>
            <a:pPr lvl="3"/>
            <a:r>
              <a:rPr lang="en-US" dirty="0" err="1" smtClean="0"/>
              <a:t>ThinkScript</a:t>
            </a:r>
            <a:endParaRPr lang="en-US" dirty="0" smtClean="0"/>
          </a:p>
          <a:p>
            <a:pPr lvl="3"/>
            <a:r>
              <a:rPr lang="en-US" dirty="0" smtClean="0"/>
              <a:t>Stochastic Study</a:t>
            </a:r>
          </a:p>
          <a:p>
            <a:pPr lvl="1"/>
            <a:r>
              <a:rPr lang="en-US" dirty="0" smtClean="0"/>
              <a:t>Money Management </a:t>
            </a:r>
          </a:p>
          <a:p>
            <a:pPr lvl="2"/>
            <a:r>
              <a:rPr lang="en-US" dirty="0" smtClean="0"/>
              <a:t>11/20/10 by Initial Money Management Presentation</a:t>
            </a:r>
          </a:p>
          <a:p>
            <a:pPr lvl="2"/>
            <a:r>
              <a:rPr lang="en-US" dirty="0" smtClean="0"/>
              <a:t>12/18/10 Follow-up to November meeting</a:t>
            </a:r>
          </a:p>
        </p:txBody>
      </p:sp>
      <p:pic>
        <p:nvPicPr>
          <p:cNvPr id="4" name="~PP83.WAV">
            <a:hlinkClick r:id="" action="ppaction://media"/>
          </p:cNvPr>
          <p:cNvPicPr>
            <a:picLocks noRot="1" noChangeAspect="1"/>
          </p:cNvPicPr>
          <p:nvPr>
            <a:wavAudioFile r:embed="rId1" name="~PP83.WAV"/>
          </p:nvPr>
        </p:nvPicPr>
        <p:blipFill>
          <a:blip r:embed="rId3" cstate="print"/>
          <a:stretch>
            <a:fillRect/>
          </a:stretch>
        </p:blipFill>
        <p:spPr>
          <a:xfrm>
            <a:off x="8696325" y="6410325"/>
            <a:ext cx="304800" cy="304800"/>
          </a:xfrm>
          <a:prstGeom prst="rect">
            <a:avLst/>
          </a:prstGeom>
        </p:spPr>
      </p:pic>
    </p:spTree>
  </p:cSld>
  <p:clrMapOvr>
    <a:masterClrMapping/>
  </p:clrMapOvr>
  <p:transition advTm="527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The gains achieved by successful money management are more than 10X that of poor money management</a:t>
            </a:r>
          </a:p>
          <a:p>
            <a:endParaRPr lang="en-US" dirty="0" smtClean="0">
              <a:sym typeface="Wingdings" pitchFamily="2" charset="2"/>
            </a:endParaRPr>
          </a:p>
          <a:p>
            <a:pPr>
              <a:buNone/>
            </a:pPr>
            <a:r>
              <a:rPr lang="en-US" dirty="0" smtClean="0">
                <a:sym typeface="Wingdings" pitchFamily="2" charset="2"/>
              </a:rPr>
              <a:t>			$91,129,000 </a:t>
            </a:r>
            <a:r>
              <a:rPr lang="en-US" dirty="0" err="1" smtClean="0">
                <a:sym typeface="Wingdings" pitchFamily="2" charset="2"/>
              </a:rPr>
              <a:t>vs</a:t>
            </a:r>
            <a:r>
              <a:rPr lang="en-US" dirty="0" smtClean="0">
                <a:sym typeface="Wingdings" pitchFamily="2" charset="2"/>
              </a:rPr>
              <a:t> $208,000</a:t>
            </a:r>
            <a:endParaRPr lang="en-US" dirty="0" smtClean="0"/>
          </a:p>
        </p:txBody>
      </p:sp>
      <p:pic>
        <p:nvPicPr>
          <p:cNvPr id="4" name="~PP937.WAV">
            <a:hlinkClick r:id="" action="ppaction://media"/>
          </p:cNvPr>
          <p:cNvPicPr>
            <a:picLocks noRot="1" noChangeAspect="1"/>
          </p:cNvPicPr>
          <p:nvPr>
            <a:wavAudioFile r:embed="rId1" name="~PP937.WAV"/>
          </p:nvPr>
        </p:nvPicPr>
        <p:blipFill>
          <a:blip r:embed="rId3" cstate="print"/>
          <a:stretch>
            <a:fillRect/>
          </a:stretch>
        </p:blipFill>
        <p:spPr>
          <a:xfrm>
            <a:off x="8696325" y="6410325"/>
            <a:ext cx="304800" cy="304800"/>
          </a:xfrm>
          <a:prstGeom prst="rect">
            <a:avLst/>
          </a:prstGeom>
        </p:spPr>
      </p:pic>
    </p:spTree>
  </p:cSld>
  <p:clrMapOvr>
    <a:masterClrMapping/>
  </p:clrMapOvr>
  <p:transition advTm="2506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Trading E-mini S&amp;P </a:t>
            </a:r>
            <a:br>
              <a:rPr lang="en-US" dirty="0" smtClean="0"/>
            </a:br>
            <a:r>
              <a:rPr lang="en-US" dirty="0" smtClean="0"/>
              <a:t>Larry Williams Style</a:t>
            </a:r>
            <a:endParaRPr lang="en-US" dirty="0"/>
          </a:p>
        </p:txBody>
      </p:sp>
      <p:sp>
        <p:nvSpPr>
          <p:cNvPr id="3" name="Content Placeholder 2"/>
          <p:cNvSpPr>
            <a:spLocks noGrp="1"/>
          </p:cNvSpPr>
          <p:nvPr>
            <p:ph idx="1"/>
          </p:nvPr>
        </p:nvSpPr>
        <p:spPr/>
        <p:txBody>
          <a:bodyPr/>
          <a:lstStyle/>
          <a:p>
            <a:r>
              <a:rPr lang="en-US" dirty="0" smtClean="0"/>
              <a:t>Discretionary trading beats Automated trading</a:t>
            </a:r>
          </a:p>
          <a:p>
            <a:r>
              <a:rPr lang="en-US" dirty="0" smtClean="0"/>
              <a:t>Money Management is key (90% of trading)</a:t>
            </a:r>
          </a:p>
          <a:p>
            <a:r>
              <a:rPr lang="en-US" dirty="0" smtClean="0"/>
              <a:t>$10,000 capital per contract</a:t>
            </a:r>
          </a:p>
          <a:p>
            <a:pPr lvl="1"/>
            <a:r>
              <a:rPr lang="en-US" dirty="0" smtClean="0"/>
              <a:t>TradeStation Margin requirement = $3,800</a:t>
            </a:r>
          </a:p>
          <a:p>
            <a:r>
              <a:rPr lang="en-US" dirty="0" smtClean="0"/>
              <a:t>$2,300 stoploss per contract</a:t>
            </a:r>
          </a:p>
        </p:txBody>
      </p:sp>
      <p:pic>
        <p:nvPicPr>
          <p:cNvPr id="4" name="~PP3620.WAV">
            <a:hlinkClick r:id="" action="ppaction://media"/>
          </p:cNvPr>
          <p:cNvPicPr>
            <a:picLocks noRot="1" noChangeAspect="1"/>
          </p:cNvPicPr>
          <p:nvPr>
            <a:wavAudioFile r:embed="rId2" name="~PP3620.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advTm="626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5"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using $20,000 capital</a:t>
            </a:r>
            <a:endParaRPr lang="en-US" dirty="0"/>
          </a:p>
        </p:txBody>
      </p:sp>
      <p:sp>
        <p:nvSpPr>
          <p:cNvPr id="3" name="Content Placeholder 2"/>
          <p:cNvSpPr>
            <a:spLocks noGrp="1"/>
          </p:cNvSpPr>
          <p:nvPr>
            <p:ph idx="1"/>
          </p:nvPr>
        </p:nvSpPr>
        <p:spPr/>
        <p:txBody>
          <a:bodyPr/>
          <a:lstStyle/>
          <a:p>
            <a:r>
              <a:rPr lang="en-US" dirty="0" smtClean="0"/>
              <a:t>Buy and Hold</a:t>
            </a:r>
          </a:p>
          <a:p>
            <a:r>
              <a:rPr lang="en-US" dirty="0" smtClean="0"/>
              <a:t>Trading fixed contracts</a:t>
            </a:r>
          </a:p>
          <a:p>
            <a:r>
              <a:rPr lang="en-US" dirty="0" smtClean="0"/>
              <a:t>Trading with Money Management on E-mini S&amp;P</a:t>
            </a:r>
            <a:endParaRPr lang="en-US" dirty="0"/>
          </a:p>
        </p:txBody>
      </p:sp>
      <p:pic>
        <p:nvPicPr>
          <p:cNvPr id="4" name="~PP2889.WAV">
            <a:hlinkClick r:id="" action="ppaction://media"/>
          </p:cNvPr>
          <p:cNvPicPr>
            <a:picLocks noRot="1" noChangeAspect="1"/>
          </p:cNvPicPr>
          <p:nvPr>
            <a:wavAudioFile r:embed="rId1" name="~PP2889.WAV"/>
          </p:nvPr>
        </p:nvPicPr>
        <p:blipFill>
          <a:blip r:embed="rId3" cstate="print"/>
          <a:stretch>
            <a:fillRect/>
          </a:stretch>
        </p:blipFill>
        <p:spPr>
          <a:xfrm>
            <a:off x="8696325" y="6410325"/>
            <a:ext cx="304800" cy="304800"/>
          </a:xfrm>
          <a:prstGeom prst="rect">
            <a:avLst/>
          </a:prstGeom>
        </p:spPr>
      </p:pic>
    </p:spTree>
  </p:cSld>
  <p:clrMapOvr>
    <a:masterClrMapping/>
  </p:clrMapOvr>
  <p:transition advTm="195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y BandH.PNG"/>
          <p:cNvPicPr>
            <a:picLocks noChangeAspect="1"/>
          </p:cNvPicPr>
          <p:nvPr/>
        </p:nvPicPr>
        <p:blipFill>
          <a:blip r:embed="rId3" cstate="print"/>
          <a:stretch>
            <a:fillRect/>
          </a:stretch>
        </p:blipFill>
        <p:spPr>
          <a:xfrm>
            <a:off x="0" y="3200400"/>
            <a:ext cx="9144000" cy="2963776"/>
          </a:xfrm>
          <a:prstGeom prst="rect">
            <a:avLst/>
          </a:prstGeom>
        </p:spPr>
      </p:pic>
      <p:sp>
        <p:nvSpPr>
          <p:cNvPr id="5" name="Title 4"/>
          <p:cNvSpPr>
            <a:spLocks noGrp="1"/>
          </p:cNvSpPr>
          <p:nvPr>
            <p:ph type="title"/>
          </p:nvPr>
        </p:nvSpPr>
        <p:spPr/>
        <p:txBody>
          <a:bodyPr>
            <a:normAutofit/>
          </a:bodyPr>
          <a:lstStyle/>
          <a:p>
            <a:r>
              <a:rPr lang="en-US" dirty="0" smtClean="0"/>
              <a:t>SPY Buy and Hold</a:t>
            </a:r>
            <a:endParaRPr lang="en-US" dirty="0"/>
          </a:p>
        </p:txBody>
      </p:sp>
      <p:sp>
        <p:nvSpPr>
          <p:cNvPr id="6" name="Content Placeholder 5"/>
          <p:cNvSpPr>
            <a:spLocks noGrp="1"/>
          </p:cNvSpPr>
          <p:nvPr>
            <p:ph idx="1"/>
          </p:nvPr>
        </p:nvSpPr>
        <p:spPr/>
        <p:txBody>
          <a:bodyPr/>
          <a:lstStyle/>
          <a:p>
            <a:r>
              <a:rPr lang="en-US" dirty="0" smtClean="0"/>
              <a:t>50% margin </a:t>
            </a:r>
            <a:r>
              <a:rPr lang="en-US" dirty="0" smtClean="0">
                <a:sym typeface="Wingdings" pitchFamily="2" charset="2"/>
              </a:rPr>
              <a:t> margin multiplier = 2</a:t>
            </a:r>
          </a:p>
          <a:p>
            <a:r>
              <a:rPr lang="en-US" dirty="0" smtClean="0">
                <a:sym typeface="Wingdings" pitchFamily="2" charset="2"/>
              </a:rPr>
              <a:t>2.8X gain</a:t>
            </a:r>
            <a:endParaRPr lang="en-US" dirty="0" smtClean="0"/>
          </a:p>
          <a:p>
            <a:endParaRPr lang="en-US" dirty="0"/>
          </a:p>
        </p:txBody>
      </p:sp>
      <p:pic>
        <p:nvPicPr>
          <p:cNvPr id="7" name="~PP1870.WAV">
            <a:hlinkClick r:id="" action="ppaction://media"/>
          </p:cNvPr>
          <p:cNvPicPr>
            <a:picLocks noRot="1" noChangeAspect="1"/>
          </p:cNvPicPr>
          <p:nvPr>
            <a:wavAudioFile r:embed="rId1" name="~PP1870.WAV"/>
          </p:nvPr>
        </p:nvPicPr>
        <p:blipFill>
          <a:blip r:embed="rId4" cstate="print"/>
          <a:stretch>
            <a:fillRect/>
          </a:stretch>
        </p:blipFill>
        <p:spPr>
          <a:xfrm>
            <a:off x="8696325" y="6410325"/>
            <a:ext cx="304800" cy="304800"/>
          </a:xfrm>
          <a:prstGeom prst="rect">
            <a:avLst/>
          </a:prstGeom>
        </p:spPr>
      </p:pic>
    </p:spTree>
  </p:cSld>
  <p:clrMapOvr>
    <a:masterClrMapping/>
  </p:clrMapOvr>
  <p:transition advTm="520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SPY Buy and Hold Equity</a:t>
            </a:r>
            <a:endParaRPr lang="en-US" dirty="0"/>
          </a:p>
        </p:txBody>
      </p:sp>
      <p:pic>
        <p:nvPicPr>
          <p:cNvPr id="4" name="Content Placeholder 3" descr="SPY BH equity.PNG"/>
          <p:cNvPicPr>
            <a:picLocks noGrp="1" noChangeAspect="1"/>
          </p:cNvPicPr>
          <p:nvPr>
            <p:ph idx="1"/>
          </p:nvPr>
        </p:nvPicPr>
        <p:blipFill>
          <a:blip r:embed="rId3" cstate="print"/>
          <a:stretch>
            <a:fillRect/>
          </a:stretch>
        </p:blipFill>
        <p:spPr>
          <a:xfrm>
            <a:off x="164885" y="1371600"/>
            <a:ext cx="8760877" cy="4953000"/>
          </a:xfrm>
        </p:spPr>
      </p:pic>
      <p:pic>
        <p:nvPicPr>
          <p:cNvPr id="5" name="~PP2495.WAV">
            <a:hlinkClick r:id="" action="ppaction://media"/>
          </p:cNvPr>
          <p:cNvPicPr>
            <a:picLocks noRot="1" noChangeAspect="1"/>
          </p:cNvPicPr>
          <p:nvPr>
            <a:wavAudioFile r:embed="rId1" name="~PP2495.WAV"/>
          </p:nvPr>
        </p:nvPicPr>
        <p:blipFill>
          <a:blip r:embed="rId4" cstate="print"/>
          <a:stretch>
            <a:fillRect/>
          </a:stretch>
        </p:blipFill>
        <p:spPr>
          <a:xfrm>
            <a:off x="8696325" y="6410325"/>
            <a:ext cx="304800" cy="304800"/>
          </a:xfrm>
          <a:prstGeom prst="rect">
            <a:avLst/>
          </a:prstGeom>
        </p:spPr>
      </p:pic>
    </p:spTree>
  </p:cSld>
  <p:clrMapOvr>
    <a:masterClrMapping/>
  </p:clrMapOvr>
  <p:transition advTm="289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SPXL (Triple ETF) Buy and Hold</a:t>
            </a:r>
            <a:br>
              <a:rPr lang="en-US" dirty="0" smtClean="0"/>
            </a:br>
            <a:endParaRPr lang="en-US" dirty="0"/>
          </a:p>
        </p:txBody>
      </p:sp>
      <p:sp>
        <p:nvSpPr>
          <p:cNvPr id="4" name="Content Placeholder 3"/>
          <p:cNvSpPr>
            <a:spLocks noGrp="1"/>
          </p:cNvSpPr>
          <p:nvPr>
            <p:ph idx="1"/>
          </p:nvPr>
        </p:nvSpPr>
        <p:spPr/>
        <p:txBody>
          <a:bodyPr/>
          <a:lstStyle/>
          <a:p>
            <a:r>
              <a:rPr lang="en-US" dirty="0" smtClean="0"/>
              <a:t>Margin Multiplier 1 (no Margin)</a:t>
            </a:r>
          </a:p>
          <a:p>
            <a:r>
              <a:rPr lang="en-US" dirty="0" smtClean="0"/>
              <a:t>8.1X gain</a:t>
            </a:r>
            <a:endParaRPr lang="en-US" dirty="0"/>
          </a:p>
        </p:txBody>
      </p:sp>
      <p:pic>
        <p:nvPicPr>
          <p:cNvPr id="3" name="Picture 2" descr="SPXL BandH.PNG"/>
          <p:cNvPicPr>
            <a:picLocks noChangeAspect="1"/>
          </p:cNvPicPr>
          <p:nvPr/>
        </p:nvPicPr>
        <p:blipFill>
          <a:blip r:embed="rId3" cstate="print"/>
          <a:stretch>
            <a:fillRect/>
          </a:stretch>
        </p:blipFill>
        <p:spPr>
          <a:xfrm>
            <a:off x="0" y="3124200"/>
            <a:ext cx="9144000" cy="3394982"/>
          </a:xfrm>
          <a:prstGeom prst="rect">
            <a:avLst/>
          </a:prstGeom>
        </p:spPr>
      </p:pic>
      <p:pic>
        <p:nvPicPr>
          <p:cNvPr id="5" name="~PP1187.WAV">
            <a:hlinkClick r:id="" action="ppaction://media"/>
          </p:cNvPr>
          <p:cNvPicPr>
            <a:picLocks noRot="1" noChangeAspect="1"/>
          </p:cNvPicPr>
          <p:nvPr>
            <a:wavAudioFile r:embed="rId1" name="~PP1187.WAV"/>
          </p:nvPr>
        </p:nvPicPr>
        <p:blipFill>
          <a:blip r:embed="rId4" cstate="print"/>
          <a:stretch>
            <a:fillRect/>
          </a:stretch>
        </p:blipFill>
        <p:spPr>
          <a:xfrm>
            <a:off x="8696325" y="6410325"/>
            <a:ext cx="304800" cy="304800"/>
          </a:xfrm>
          <a:prstGeom prst="rect">
            <a:avLst/>
          </a:prstGeom>
        </p:spPr>
      </p:pic>
    </p:spTree>
  </p:cSld>
  <p:clrMapOvr>
    <a:masterClrMapping/>
  </p:clrMapOvr>
  <p:transition advTm="558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SPXL (Triple ETF) Buy and Hold</a:t>
            </a:r>
            <a:endParaRPr lang="en-US" dirty="0"/>
          </a:p>
        </p:txBody>
      </p:sp>
      <p:pic>
        <p:nvPicPr>
          <p:cNvPr id="4" name="Content Placeholder 3" descr="SPXL BH equity.PNG"/>
          <p:cNvPicPr>
            <a:picLocks noGrp="1" noChangeAspect="1"/>
          </p:cNvPicPr>
          <p:nvPr>
            <p:ph idx="1"/>
          </p:nvPr>
        </p:nvPicPr>
        <p:blipFill>
          <a:blip r:embed="rId3" cstate="print"/>
          <a:stretch>
            <a:fillRect/>
          </a:stretch>
        </p:blipFill>
        <p:spPr>
          <a:xfrm>
            <a:off x="381000" y="1752600"/>
            <a:ext cx="8333317" cy="4724400"/>
          </a:xfrm>
          <a:prstGeom prst="rect">
            <a:avLst/>
          </a:prstGeom>
        </p:spPr>
      </p:pic>
      <p:pic>
        <p:nvPicPr>
          <p:cNvPr id="5" name="~PP3398.WAV">
            <a:hlinkClick r:id="" action="ppaction://media"/>
          </p:cNvPr>
          <p:cNvPicPr>
            <a:picLocks noRot="1" noChangeAspect="1"/>
          </p:cNvPicPr>
          <p:nvPr>
            <a:wavAudioFile r:embed="rId1" name="~PP3398.WAV"/>
          </p:nvPr>
        </p:nvPicPr>
        <p:blipFill>
          <a:blip r:embed="rId4" cstate="print"/>
          <a:stretch>
            <a:fillRect/>
          </a:stretch>
        </p:blipFill>
        <p:spPr>
          <a:xfrm>
            <a:off x="8696325" y="6410325"/>
            <a:ext cx="304800" cy="304800"/>
          </a:xfrm>
          <a:prstGeom prst="rect">
            <a:avLst/>
          </a:prstGeom>
        </p:spPr>
      </p:pic>
    </p:spTree>
  </p:cSld>
  <p:clrMapOvr>
    <a:masterClrMapping/>
  </p:clrMapOvr>
  <p:transition advTm="18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Emini</a:t>
            </a:r>
            <a:r>
              <a:rPr lang="en-US" dirty="0" smtClean="0"/>
              <a:t> S&amp;P Buy and Hold</a:t>
            </a:r>
            <a:endParaRPr lang="en-US" dirty="0"/>
          </a:p>
        </p:txBody>
      </p:sp>
      <p:sp>
        <p:nvSpPr>
          <p:cNvPr id="3" name="Content Placeholder 2"/>
          <p:cNvSpPr>
            <a:spLocks noGrp="1"/>
          </p:cNvSpPr>
          <p:nvPr>
            <p:ph idx="1"/>
          </p:nvPr>
        </p:nvSpPr>
        <p:spPr/>
        <p:txBody>
          <a:bodyPr/>
          <a:lstStyle/>
          <a:p>
            <a:r>
              <a:rPr lang="en-US" dirty="0" smtClean="0"/>
              <a:t>Margin Multiplier = 50</a:t>
            </a:r>
          </a:p>
          <a:p>
            <a:r>
              <a:rPr lang="en-US" dirty="0" smtClean="0"/>
              <a:t>11X gain</a:t>
            </a:r>
          </a:p>
        </p:txBody>
      </p:sp>
      <p:pic>
        <p:nvPicPr>
          <p:cNvPr id="4" name="Picture 3" descr="Emini BandH.PNG"/>
          <p:cNvPicPr>
            <a:picLocks noChangeAspect="1"/>
          </p:cNvPicPr>
          <p:nvPr/>
        </p:nvPicPr>
        <p:blipFill>
          <a:blip r:embed="rId3" cstate="print"/>
          <a:stretch>
            <a:fillRect/>
          </a:stretch>
        </p:blipFill>
        <p:spPr>
          <a:xfrm>
            <a:off x="0" y="2894032"/>
            <a:ext cx="9144000" cy="3963968"/>
          </a:xfrm>
          <a:prstGeom prst="rect">
            <a:avLst/>
          </a:prstGeom>
        </p:spPr>
      </p:pic>
      <p:pic>
        <p:nvPicPr>
          <p:cNvPr id="5" name="~PP1191.WAV">
            <a:hlinkClick r:id="" action="ppaction://media"/>
          </p:cNvPr>
          <p:cNvPicPr>
            <a:picLocks noRot="1" noChangeAspect="1"/>
          </p:cNvPicPr>
          <p:nvPr>
            <a:wavAudioFile r:embed="rId1" name="~PP1191.WAV"/>
          </p:nvPr>
        </p:nvPicPr>
        <p:blipFill>
          <a:blip r:embed="rId4" cstate="print"/>
          <a:stretch>
            <a:fillRect/>
          </a:stretch>
        </p:blipFill>
        <p:spPr>
          <a:xfrm>
            <a:off x="8696325" y="6410325"/>
            <a:ext cx="304800" cy="304800"/>
          </a:xfrm>
          <a:prstGeom prst="rect">
            <a:avLst/>
          </a:prstGeom>
        </p:spPr>
      </p:pic>
    </p:spTree>
  </p:cSld>
  <p:clrMapOvr>
    <a:masterClrMapping/>
  </p:clrMapOvr>
  <p:transition advTm="959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17.2|3.4|2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4670</TotalTime>
  <Words>448</Words>
  <Application>Microsoft Office PowerPoint</Application>
  <PresentationFormat>On-screen Show (4:3)</PresentationFormat>
  <Paragraphs>65</Paragraphs>
  <Slides>21</Slides>
  <Notes>2</Notes>
  <HiddenSlides>0</HiddenSlides>
  <MMClips>21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Money Management: Key to 90% of Gains</vt:lpstr>
      <vt:lpstr>Disclaimer</vt:lpstr>
      <vt:lpstr>Trading E-mini S&amp;P  Larry Williams Style</vt:lpstr>
      <vt:lpstr>Comparison using $20,000 capital</vt:lpstr>
      <vt:lpstr>SPY Buy and Hold</vt:lpstr>
      <vt:lpstr>SPY Buy and Hold Equity</vt:lpstr>
      <vt:lpstr>SPXL (Triple ETF) Buy and Hold </vt:lpstr>
      <vt:lpstr>SPXL (Triple ETF) Buy and Hold</vt:lpstr>
      <vt:lpstr>Emini S&amp;P Buy and Hold</vt:lpstr>
      <vt:lpstr>E-mini S&amp;P Buy and Hold</vt:lpstr>
      <vt:lpstr>E-mini Buy and Hold + 10K contracts</vt:lpstr>
      <vt:lpstr>E-mini S&amp;P Buy and Hold + 10K contracts BUSTED!</vt:lpstr>
      <vt:lpstr>KStochastic</vt:lpstr>
      <vt:lpstr>Emini S&amp;P Trade Fixed Contracts</vt:lpstr>
      <vt:lpstr>E-mini S&amp;P Trading Fixed Contracts using the Stochastic</vt:lpstr>
      <vt:lpstr>E-Mini Trade Fixed Contracts</vt:lpstr>
      <vt:lpstr>E-mini S&amp;P Trade with  Money Management</vt:lpstr>
      <vt:lpstr>E-mini S&amp;P Larry Williams  Money Management Equity chart</vt:lpstr>
      <vt:lpstr>Summary comparison</vt:lpstr>
      <vt:lpstr>References</vt:lpstr>
      <vt:lpstr>Conclusion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Larry Williams Money Management</dc:title>
  <dc:creator>Ken</dc:creator>
  <cp:lastModifiedBy>Ken</cp:lastModifiedBy>
  <cp:revision>51</cp:revision>
  <dcterms:created xsi:type="dcterms:W3CDTF">2013-10-12T08:05:12Z</dcterms:created>
  <dcterms:modified xsi:type="dcterms:W3CDTF">2013-10-19T23:48:20Z</dcterms:modified>
</cp:coreProperties>
</file>