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6" r:id="rId2"/>
    <p:sldId id="268" r:id="rId3"/>
    <p:sldId id="267" r:id="rId4"/>
    <p:sldId id="272" r:id="rId5"/>
    <p:sldId id="258" r:id="rId6"/>
    <p:sldId id="259" r:id="rId7"/>
    <p:sldId id="273" r:id="rId8"/>
    <p:sldId id="274" r:id="rId9"/>
    <p:sldId id="275" r:id="rId10"/>
    <p:sldId id="276" r:id="rId11"/>
    <p:sldId id="261" r:id="rId12"/>
    <p:sldId id="262" r:id="rId13"/>
    <p:sldId id="269" r:id="rId14"/>
    <p:sldId id="263" r:id="rId15"/>
    <p:sldId id="270" r:id="rId16"/>
    <p:sldId id="264" r:id="rId17"/>
    <p:sldId id="271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3544" autoAdjust="0"/>
  </p:normalViewPr>
  <p:slideViewPr>
    <p:cSldViewPr>
      <p:cViewPr>
        <p:scale>
          <a:sx n="100" d="100"/>
          <a:sy n="100" d="100"/>
        </p:scale>
        <p:origin x="-802" y="58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5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2FFF2-448C-4C73-AEB4-9848BB5A5AC7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1E1F6-3004-4BC4-88CA-D2695101B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Road Enron from peak</a:t>
            </a:r>
            <a:r>
              <a:rPr lang="en-US" baseline="0" dirty="0" smtClean="0"/>
              <a:t> to 0!  Did make profits on other investments but I found it difficult to work in a group of 10 or 12 that needed consensus before making a move.</a:t>
            </a:r>
          </a:p>
          <a:p>
            <a:endParaRPr lang="en-US" baseline="0" dirty="0" smtClean="0"/>
          </a:p>
          <a:p>
            <a:r>
              <a:rPr lang="en-US" dirty="0" smtClean="0"/>
              <a:t>First Investools seminar was the week before the big crash!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1E1F6-3004-4BC4-88CA-D2695101B87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reduces margin significantly, widens the T+1 line and flattens the T+0 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1E1F6-3004-4BC4-88CA-D2695101B87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The first column is the expiration month</a:t>
            </a:r>
          </a:p>
          <a:p>
            <a:pPr>
              <a:buFont typeface="Arial" charset="0"/>
              <a:buChar char="•"/>
            </a:pPr>
            <a:r>
              <a:rPr lang="en-US" smtClean="0"/>
              <a:t>This </a:t>
            </a:r>
            <a:r>
              <a:rPr lang="en-US" dirty="0" smtClean="0"/>
              <a:t>is the profit from my first Apr Expiry RUT</a:t>
            </a:r>
            <a:r>
              <a:rPr lang="en-US" baseline="0" dirty="0" smtClean="0"/>
              <a:t> trade, which I started on Mar 10.  I closed this trade on Mar 15 with the profit shown.  On that same day I opened another RUT trade.  I could have kept the original trade open and managed it to a higher profit, but, you can’t go broke making a profit.  At this point, because I am retired,  I’m making sure I make my profit goals to insure a minimum level of income.  Everything after that I consider speculation.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Jan Expiry – in trade from Dec 15 to expiry     Feb – in trade from Jan 19 to Jan 27     Mar – in trade from Feb 11 to Mar 7     Apr – in 1</a:t>
            </a:r>
            <a:r>
              <a:rPr lang="en-US" baseline="30000" dirty="0" smtClean="0"/>
              <a:t>st</a:t>
            </a:r>
            <a:r>
              <a:rPr lang="en-US" baseline="0" dirty="0" smtClean="0"/>
              <a:t> trade from Mar 10 to Mar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1E1F6-3004-4BC4-88CA-D2695101B87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50 points between short strikes</a:t>
            </a:r>
            <a:r>
              <a:rPr lang="en-US" baseline="0" dirty="0" smtClean="0"/>
              <a:t> was chosen because it </a:t>
            </a:r>
            <a:r>
              <a:rPr lang="en-US" dirty="0" smtClean="0"/>
              <a:t>is slightly more than a 1 SD move in 17 days.  I chose the position</a:t>
            </a:r>
            <a:r>
              <a:rPr lang="en-US" baseline="0" dirty="0" smtClean="0"/>
              <a:t> </a:t>
            </a:r>
            <a:r>
              <a:rPr lang="en-US" dirty="0" smtClean="0"/>
              <a:t>to reflect any bias I have on the market.  I do not consider the Deltas of the individual short strikes when I open my position</a:t>
            </a:r>
            <a:r>
              <a:rPr lang="en-US" baseline="0" dirty="0" smtClean="0"/>
              <a:t>.  I tried 30-point and 40-point short strike widths and had to adjust too much.  I found the 50-point width works best for me.</a:t>
            </a:r>
          </a:p>
          <a:p>
            <a:r>
              <a:rPr lang="en-US" baseline="0" dirty="0" smtClean="0"/>
              <a:t>     Wing widths were chosen to make adjustments easier.  If rolling is necessary the position is moved in 20-point increments, which results in 30-points between short strikes.  </a:t>
            </a:r>
            <a:endParaRPr lang="en-US" dirty="0" smtClean="0"/>
          </a:p>
          <a:p>
            <a:r>
              <a:rPr lang="en-US" dirty="0" smtClean="0"/>
              <a:t>     I do not automatically buy long Calls or Puts</a:t>
            </a:r>
            <a:r>
              <a:rPr lang="en-US" baseline="0" dirty="0" smtClean="0"/>
              <a:t> when I open the trade, I may wait until a day or two after opening the trade to see what market is doing.  </a:t>
            </a:r>
            <a:r>
              <a:rPr lang="en-US" dirty="0" smtClean="0"/>
              <a:t>Long Calls and Puts can be purchased in current month or 1</a:t>
            </a:r>
            <a:r>
              <a:rPr lang="en-US" baseline="0" dirty="0" smtClean="0"/>
              <a:t> month out.  I usually use back-month longs.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1E1F6-3004-4BC4-88CA-D2695101B87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1E1F6-3004-4BC4-88CA-D2695101B87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Condorizing</a:t>
            </a:r>
            <a:r>
              <a:rPr lang="en-US" dirty="0" smtClean="0"/>
              <a:t> the trade means rolling</a:t>
            </a:r>
            <a:r>
              <a:rPr lang="en-US" baseline="0" dirty="0" smtClean="0"/>
              <a:t> the inside short strikes out to the outside short strikes.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1E1F6-3004-4BC4-88CA-D2695101B87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Reduces Margin, widens BE’s, smoothes the T+0 line for final week of trade.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1E1F6-3004-4BC4-88CA-D2695101B87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Reduces Margin, widens BE’s, smoothes the T+0 line for final week of trade.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1E1F6-3004-4BC4-88CA-D2695101B87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widens the BE &amp; flattens the T+0</a:t>
            </a:r>
            <a:r>
              <a:rPr lang="en-US" baseline="0" dirty="0" smtClean="0"/>
              <a:t> line on the threatened side.  It does cost some capital but it doesn’t impact the T+1 line too much.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1E1F6-3004-4BC4-88CA-D2695101B87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widens the BE &amp; flattens the T+0</a:t>
            </a:r>
            <a:r>
              <a:rPr lang="en-US" baseline="0" dirty="0" smtClean="0"/>
              <a:t> line on the threatened side.  It does cost some capital but it doesn’t impact the T+1 line too much.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1E1F6-3004-4BC4-88CA-D2695101B87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reduces margin significantly, widens the T+1 line and flattens the T+0 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1E1F6-3004-4BC4-88CA-D2695101B87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381A3C1-9EDC-4E49-B466-60641BD81355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4115B05-EEA3-450B-8C00-92E008F65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A3C1-9EDC-4E49-B466-60641BD81355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5B05-EEA3-450B-8C00-92E008F65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A3C1-9EDC-4E49-B466-60641BD81355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5B05-EEA3-450B-8C00-92E008F65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381A3C1-9EDC-4E49-B466-60641BD81355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5B05-EEA3-450B-8C00-92E008F65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381A3C1-9EDC-4E49-B466-60641BD81355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4115B05-EEA3-450B-8C00-92E008F6524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381A3C1-9EDC-4E49-B466-60641BD81355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4115B05-EEA3-450B-8C00-92E008F65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381A3C1-9EDC-4E49-B466-60641BD81355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4115B05-EEA3-450B-8C00-92E008F65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A3C1-9EDC-4E49-B466-60641BD81355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5B05-EEA3-450B-8C00-92E008F65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381A3C1-9EDC-4E49-B466-60641BD81355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4115B05-EEA3-450B-8C00-92E008F65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381A3C1-9EDC-4E49-B466-60641BD81355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4115B05-EEA3-450B-8C00-92E008F65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381A3C1-9EDC-4E49-B466-60641BD81355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4115B05-EEA3-450B-8C00-92E008F65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381A3C1-9EDC-4E49-B466-60641BD81355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4115B05-EEA3-450B-8C00-92E008F65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9366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Low </a:t>
            </a:r>
            <a:r>
              <a:rPr lang="en-US" dirty="0" err="1" smtClean="0"/>
              <a:t>Prob</a:t>
            </a:r>
            <a:r>
              <a:rPr lang="en-US" dirty="0" smtClean="0"/>
              <a:t> RUT Iron Condor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by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Neil Gillis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March 26, 2011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condor_vue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667000"/>
            <a:ext cx="335280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Buy a Long</a:t>
            </a:r>
            <a:endParaRPr lang="en-US" dirty="0"/>
          </a:p>
        </p:txBody>
      </p:sp>
      <p:pic>
        <p:nvPicPr>
          <p:cNvPr id="8" name="Content Placeholder 7" descr="Fig 2.4 BML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2600"/>
            <a:ext cx="82296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63136"/>
          </a:xfrm>
        </p:spPr>
        <p:txBody>
          <a:bodyPr/>
          <a:lstStyle/>
          <a:p>
            <a:r>
              <a:rPr lang="en-US" dirty="0" smtClean="0"/>
              <a:t>Adjustments (12-14 DTE)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Condorize trade if original position has been rolled.</a:t>
            </a:r>
          </a:p>
          <a:p>
            <a:r>
              <a:rPr lang="en-US" dirty="0" smtClean="0"/>
              <a:t>If already condorized, can peel off some of the shorts to flatten T+0 line, or</a:t>
            </a:r>
          </a:p>
          <a:p>
            <a:r>
              <a:rPr lang="en-US" dirty="0" smtClean="0"/>
              <a:t>Move shorts on threatened side closer to longs &amp;/or move longs on good side closer to shorts</a:t>
            </a:r>
            <a:r>
              <a:rPr lang="en-US" dirty="0"/>
              <a:t> </a:t>
            </a:r>
            <a:r>
              <a:rPr lang="en-US" dirty="0" smtClean="0"/>
              <a:t>(improves Delta, Theta &amp; reduces margin requirements)</a:t>
            </a:r>
          </a:p>
          <a:p>
            <a:r>
              <a:rPr lang="en-US" dirty="0" smtClean="0"/>
              <a:t>Other adjustment techniques are available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63136"/>
          </a:xfrm>
        </p:spPr>
        <p:txBody>
          <a:bodyPr/>
          <a:lstStyle/>
          <a:p>
            <a:r>
              <a:rPr lang="en-US" dirty="0" smtClean="0"/>
              <a:t>Condorization</a:t>
            </a:r>
            <a:endParaRPr lang="en-US" dirty="0"/>
          </a:p>
        </p:txBody>
      </p:sp>
      <p:pic>
        <p:nvPicPr>
          <p:cNvPr id="6" name="Content Placeholder 5" descr="Fig 3.1 Condorization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1828801"/>
            <a:ext cx="7848600" cy="39423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63136"/>
          </a:xfrm>
        </p:spPr>
        <p:txBody>
          <a:bodyPr/>
          <a:lstStyle/>
          <a:p>
            <a:r>
              <a:rPr lang="en-US" dirty="0" smtClean="0"/>
              <a:t>Condorization</a:t>
            </a:r>
            <a:endParaRPr lang="en-US" dirty="0"/>
          </a:p>
        </p:txBody>
      </p:sp>
      <p:pic>
        <p:nvPicPr>
          <p:cNvPr id="5" name="Content Placeholder 4" descr="Fig 3.2 Condorization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91847" y="2262990"/>
            <a:ext cx="7760305" cy="38115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39336"/>
          </a:xfrm>
        </p:spPr>
        <p:txBody>
          <a:bodyPr/>
          <a:lstStyle/>
          <a:p>
            <a:r>
              <a:rPr lang="en-US" dirty="0" smtClean="0"/>
              <a:t>Buy Back Short(s)</a:t>
            </a:r>
            <a:endParaRPr lang="en-US" dirty="0"/>
          </a:p>
        </p:txBody>
      </p:sp>
      <p:pic>
        <p:nvPicPr>
          <p:cNvPr id="6" name="Content Placeholder 5" descr="Fig 5.1 Buy Back Short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50282" y="2184015"/>
            <a:ext cx="7843436" cy="39695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39336"/>
          </a:xfrm>
        </p:spPr>
        <p:txBody>
          <a:bodyPr/>
          <a:lstStyle/>
          <a:p>
            <a:r>
              <a:rPr lang="en-US" dirty="0" smtClean="0"/>
              <a:t>Buy Back Short(s)</a:t>
            </a:r>
            <a:endParaRPr lang="en-US" dirty="0"/>
          </a:p>
        </p:txBody>
      </p:sp>
      <p:pic>
        <p:nvPicPr>
          <p:cNvPr id="5" name="Content Placeholder 4" descr="Fig 5.2 Buy Back Short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50282" y="2427174"/>
            <a:ext cx="7843436" cy="34832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Move Shorts &amp;/or Longs</a:t>
            </a:r>
            <a:endParaRPr lang="en-US" dirty="0"/>
          </a:p>
        </p:txBody>
      </p:sp>
      <p:pic>
        <p:nvPicPr>
          <p:cNvPr id="6" name="Content Placeholder 5" descr="Fig 4.1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52360" y="2169467"/>
            <a:ext cx="7839280" cy="39986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Move Shorts &amp;/or Longs</a:t>
            </a:r>
            <a:endParaRPr lang="en-US" dirty="0"/>
          </a:p>
        </p:txBody>
      </p:sp>
      <p:pic>
        <p:nvPicPr>
          <p:cNvPr id="5" name="Content Placeholder 4" descr="Fig 4.2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8203" y="2429253"/>
            <a:ext cx="7847593" cy="34790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524000"/>
          <a:ext cx="80010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2133600"/>
                <a:gridCol w="1524000"/>
                <a:gridCol w="1676400"/>
                <a:gridCol w="1295400"/>
              </a:tblGrid>
              <a:tr h="41996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Month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Desc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Margin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P/L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ROI</a:t>
                      </a:r>
                      <a:endParaRPr lang="en-US" sz="2200" dirty="0"/>
                    </a:p>
                  </a:txBody>
                  <a:tcPr/>
                </a:tc>
              </a:tr>
              <a:tr h="42080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Jun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-3 - 30 Wide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$15,374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-$1,572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-10.2%</a:t>
                      </a:r>
                    </a:p>
                  </a:txBody>
                  <a:tcPr/>
                </a:tc>
              </a:tr>
              <a:tr h="42080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Jul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-3 - 30 Wide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$13,388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8.8%</a:t>
                      </a:r>
                    </a:p>
                  </a:txBody>
                  <a:tcPr/>
                </a:tc>
              </a:tr>
              <a:tr h="42080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Aug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-3 - 40 Wide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$19,083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-$512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-2.7%</a:t>
                      </a:r>
                    </a:p>
                  </a:txBody>
                  <a:tcPr/>
                </a:tc>
              </a:tr>
              <a:tr h="42080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Sep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-3 - 40 Wide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$16,275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$2,087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12.8%</a:t>
                      </a:r>
                    </a:p>
                  </a:txBody>
                  <a:tcPr/>
                </a:tc>
              </a:tr>
              <a:tr h="42080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Oct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-6 - 40 Wide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$42,579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$2,694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6.3%</a:t>
                      </a:r>
                    </a:p>
                  </a:txBody>
                  <a:tcPr/>
                </a:tc>
              </a:tr>
              <a:tr h="42080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-10 - 50 Wide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$28,443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$2,450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8.6%</a:t>
                      </a:r>
                    </a:p>
                  </a:txBody>
                  <a:tcPr/>
                </a:tc>
              </a:tr>
              <a:tr h="42080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-10 - 50 Wide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$27,834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$2,260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8.1%</a:t>
                      </a:r>
                    </a:p>
                  </a:txBody>
                  <a:tcPr/>
                </a:tc>
              </a:tr>
              <a:tr h="42080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-10 - 50 Wide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$25,470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$2,955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11.6%</a:t>
                      </a:r>
                    </a:p>
                  </a:txBody>
                  <a:tcPr/>
                </a:tc>
              </a:tr>
              <a:tr h="42080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-15 - 50 Wide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$45,145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$5,775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12.8%</a:t>
                      </a:r>
                    </a:p>
                  </a:txBody>
                  <a:tcPr/>
                </a:tc>
              </a:tr>
              <a:tr h="42080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-20 - 50 Wide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$53,432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$5,138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9.6%</a:t>
                      </a:r>
                    </a:p>
                  </a:txBody>
                  <a:tcPr/>
                </a:tc>
              </a:tr>
              <a:tr h="42080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-20 - 50 Wide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$50,193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5,130</a:t>
                      </a:r>
                      <a:endParaRPr lang="en-US" sz="2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10.2%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813264"/>
          </a:xfrm>
        </p:spPr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Options involve substantial risk and are not suitable for everyone.</a:t>
            </a:r>
          </a:p>
          <a:p>
            <a:r>
              <a:rPr lang="en-US" sz="2400" dirty="0" smtClean="0"/>
              <a:t>I am not a professional trader.</a:t>
            </a:r>
          </a:p>
          <a:p>
            <a:r>
              <a:rPr lang="en-US" sz="2400" dirty="0" smtClean="0"/>
              <a:t>This presentation is </a:t>
            </a:r>
            <a:r>
              <a:rPr lang="en-US" sz="2400" u="sng" dirty="0" smtClean="0"/>
              <a:t>not</a:t>
            </a:r>
            <a:r>
              <a:rPr lang="en-US" sz="2400" dirty="0" smtClean="0"/>
              <a:t> intended to replace individual research and your </a:t>
            </a:r>
            <a:r>
              <a:rPr lang="en-US" sz="2400" i="1" dirty="0" smtClean="0"/>
              <a:t>personal</a:t>
            </a:r>
            <a:r>
              <a:rPr lang="en-US" sz="2400" dirty="0" smtClean="0"/>
              <a:t> decision to act or not to act on anything presented.  </a:t>
            </a:r>
          </a:p>
          <a:p>
            <a:r>
              <a:rPr lang="en-US" sz="2400" dirty="0" smtClean="0"/>
              <a:t>This presentation is for information only and is not a replacement for licensed investment advice.</a:t>
            </a:r>
          </a:p>
          <a:p>
            <a:r>
              <a:rPr lang="en-US" sz="2400" dirty="0" smtClean="0"/>
              <a:t>Or, to plagiarize Marty </a:t>
            </a:r>
            <a:r>
              <a:rPr lang="en-US" sz="2400" dirty="0" err="1" smtClean="0"/>
              <a:t>Nohe</a:t>
            </a:r>
            <a:r>
              <a:rPr lang="en-US" sz="2400" dirty="0" smtClean="0"/>
              <a:t>, “If something bad happens as a result of action taken based upon information presented, it </a:t>
            </a:r>
            <a:r>
              <a:rPr lang="en-US" sz="2400" dirty="0" err="1" smtClean="0"/>
              <a:t>ain’t</a:t>
            </a:r>
            <a:r>
              <a:rPr lang="en-US" sz="2400" dirty="0" smtClean="0"/>
              <a:t> my fault and you can’t sue me!”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86936"/>
          </a:xfrm>
        </p:spPr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Lost over 50% of my 401K value in 2000-02</a:t>
            </a:r>
          </a:p>
          <a:p>
            <a:r>
              <a:rPr lang="en-US" dirty="0" smtClean="0"/>
              <a:t>In early 2003 joined an Investment Group which used Motley Fool techniques to buy and sell stocks.  Left group in 2004.</a:t>
            </a:r>
          </a:p>
          <a:p>
            <a:r>
              <a:rPr lang="en-US" dirty="0" smtClean="0"/>
              <a:t>Kept reading about investing &amp; attended Investools Seminar in Sep ’08 (days before big crash began)</a:t>
            </a:r>
          </a:p>
          <a:p>
            <a:r>
              <a:rPr lang="en-US" dirty="0" smtClean="0"/>
              <a:t>Attended numerous free TOS seminars (Don Kaufman) &amp; began investing in Stocks, Naked Puts, Covered Calls &amp; Hi-</a:t>
            </a:r>
            <a:r>
              <a:rPr lang="en-US" dirty="0" err="1" smtClean="0"/>
              <a:t>Prob</a:t>
            </a:r>
            <a:r>
              <a:rPr lang="en-US" dirty="0" smtClean="0"/>
              <a:t> Condors in Dec ’08</a:t>
            </a:r>
          </a:p>
          <a:p>
            <a:r>
              <a:rPr lang="en-US" dirty="0" smtClean="0"/>
              <a:t>Joined Sheridan Options Mentoring Mar ’09 to learn how to adjust option positions</a:t>
            </a:r>
          </a:p>
          <a:p>
            <a:r>
              <a:rPr lang="en-US" dirty="0" smtClean="0"/>
              <a:t>Began using SOM techniques in Sep ‘09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smtClean="0"/>
              <a:t>Iron Condor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11808"/>
          </a:xfrm>
        </p:spPr>
        <p:txBody>
          <a:bodyPr/>
          <a:lstStyle/>
          <a:p>
            <a:r>
              <a:rPr lang="en-US" dirty="0" smtClean="0"/>
              <a:t>Consists of Call &amp; Put Credit Spreads and visually looks like this:</a:t>
            </a:r>
          </a:p>
          <a:p>
            <a:endParaRPr lang="en-US" dirty="0"/>
          </a:p>
        </p:txBody>
      </p:sp>
      <p:pic>
        <p:nvPicPr>
          <p:cNvPr id="6" name="Picture 5" descr="Fig 1.2 Iron Condo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362201"/>
            <a:ext cx="8001392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63136"/>
          </a:xfrm>
        </p:spPr>
        <p:txBody>
          <a:bodyPr/>
          <a:lstStyle/>
          <a:p>
            <a:r>
              <a:rPr lang="en-US" dirty="0" smtClean="0"/>
              <a:t>My Strategy -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Enter 37 Days to Expiration</a:t>
            </a:r>
          </a:p>
          <a:p>
            <a:r>
              <a:rPr lang="en-US" dirty="0" smtClean="0"/>
              <a:t>50 Points between Short Strikes </a:t>
            </a:r>
          </a:p>
          <a:p>
            <a:r>
              <a:rPr lang="en-US" dirty="0" smtClean="0"/>
              <a:t>40 Point Wings between Short &amp; Long Strikes</a:t>
            </a:r>
          </a:p>
          <a:p>
            <a:r>
              <a:rPr lang="en-US" dirty="0" smtClean="0"/>
              <a:t>Usually start with negative Deltas &amp; use Long Calls to cut Deltas in half &amp; flatten T+0 Curve</a:t>
            </a:r>
          </a:p>
          <a:p>
            <a:r>
              <a:rPr lang="en-US" dirty="0" smtClean="0"/>
              <a:t>Use Long Puts as insurance against big, fast move down</a:t>
            </a:r>
          </a:p>
          <a:p>
            <a:r>
              <a:rPr lang="en-US" dirty="0" smtClean="0"/>
              <a:t>Know your goals (Profit &amp; Max Loss), make a plan &amp; stick to 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Early Adjustments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r>
              <a:rPr lang="en-US" dirty="0" smtClean="0"/>
              <a:t>If market hits short strikes begin rolling the position.</a:t>
            </a:r>
          </a:p>
          <a:p>
            <a:r>
              <a:rPr lang="en-US" dirty="0" smtClean="0"/>
              <a:t>In a fast moving market buy Long Call or Put (either front-month or back-month) to flatten the T+0 curve to give yourself time to make an effective adjustment.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Rolling</a:t>
            </a:r>
            <a:endParaRPr lang="en-US" dirty="0"/>
          </a:p>
        </p:txBody>
      </p:sp>
      <p:pic>
        <p:nvPicPr>
          <p:cNvPr id="4" name="Content Placeholder 3" descr="Fig 2.1 1st Adjust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8229600" cy="41715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Rolling</a:t>
            </a:r>
            <a:endParaRPr lang="en-US" dirty="0"/>
          </a:p>
        </p:txBody>
      </p:sp>
      <p:pic>
        <p:nvPicPr>
          <p:cNvPr id="6" name="Content Placeholder 5" descr="Fig 2.2 1st Adjust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2600"/>
            <a:ext cx="8229600" cy="40997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Buy a Long</a:t>
            </a:r>
            <a:endParaRPr lang="en-US" dirty="0"/>
          </a:p>
        </p:txBody>
      </p:sp>
      <p:pic>
        <p:nvPicPr>
          <p:cNvPr id="5" name="Content Placeholder 4" descr="Fig 2.3 BML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28800"/>
            <a:ext cx="8229600" cy="41779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7a63ae98c9331042c85a0ce3caf3b722">
  <xsd:schema xmlns:xsd="http://www.w3.org/2001/XMLSchema" xmlns:p="http://schemas.microsoft.com/office/2006/metadata/properties" targetNamespace="http://schemas.microsoft.com/office/2006/metadata/properties" ma:root="true" ma:fieldsID="643ad641ad674e858ec36190b61f65c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6050AEB-8EFA-4FDB-A3BB-E1335A4E974B}"/>
</file>

<file path=customXml/itemProps2.xml><?xml version="1.0" encoding="utf-8"?>
<ds:datastoreItem xmlns:ds="http://schemas.openxmlformats.org/officeDocument/2006/customXml" ds:itemID="{28697399-DE51-4790-958F-885337C1C275}"/>
</file>

<file path=customXml/itemProps3.xml><?xml version="1.0" encoding="utf-8"?>
<ds:datastoreItem xmlns:ds="http://schemas.openxmlformats.org/officeDocument/2006/customXml" ds:itemID="{B2173F08-BAE9-4B38-9478-D19FC0B9B55F}"/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2083</TotalTime>
  <Words>1063</Words>
  <Application>Microsoft Office PowerPoint</Application>
  <PresentationFormat>On-screen Show (4:3)</PresentationFormat>
  <Paragraphs>138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Verve</vt:lpstr>
      <vt:lpstr>Low Prob RUT Iron Condor</vt:lpstr>
      <vt:lpstr>Disclaimer</vt:lpstr>
      <vt:lpstr>Background</vt:lpstr>
      <vt:lpstr>Iron Condor</vt:lpstr>
      <vt:lpstr>My Strategy - Guidelines</vt:lpstr>
      <vt:lpstr>Early Adjustments</vt:lpstr>
      <vt:lpstr>Rolling</vt:lpstr>
      <vt:lpstr>Rolling</vt:lpstr>
      <vt:lpstr>Buy a Long</vt:lpstr>
      <vt:lpstr>Buy a Long</vt:lpstr>
      <vt:lpstr>Adjustments (12-14 DTE)</vt:lpstr>
      <vt:lpstr>Condorization</vt:lpstr>
      <vt:lpstr>Condorization</vt:lpstr>
      <vt:lpstr>Buy Back Short(s)</vt:lpstr>
      <vt:lpstr>Buy Back Short(s)</vt:lpstr>
      <vt:lpstr>Move Shorts &amp;/or Longs</vt:lpstr>
      <vt:lpstr>Move Shorts &amp;/or Longs</vt:lpstr>
      <vt:lpstr>Results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Neil</dc:creator>
  <cp:lastModifiedBy>Neil</cp:lastModifiedBy>
  <cp:revision>94</cp:revision>
  <dcterms:created xsi:type="dcterms:W3CDTF">2011-03-19T17:12:37Z</dcterms:created>
  <dcterms:modified xsi:type="dcterms:W3CDTF">2011-03-25T16:01:36Z</dcterms:modified>
</cp:coreProperties>
</file>