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6"/>
  </p:notesMasterIdLst>
  <p:sldIdLst>
    <p:sldId id="271" r:id="rId2"/>
    <p:sldId id="264" r:id="rId3"/>
    <p:sldId id="265" r:id="rId4"/>
    <p:sldId id="266" r:id="rId5"/>
    <p:sldId id="267" r:id="rId6"/>
    <p:sldId id="268" r:id="rId7"/>
    <p:sldId id="257" r:id="rId8"/>
    <p:sldId id="258" r:id="rId9"/>
    <p:sldId id="259" r:id="rId10"/>
    <p:sldId id="261" r:id="rId11"/>
    <p:sldId id="260" r:id="rId12"/>
    <p:sldId id="262" r:id="rId13"/>
    <p:sldId id="263"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85C1C6-F02F-441F-963B-3E76464B5C17}" type="datetimeFigureOut">
              <a:rPr lang="en-US" smtClean="0"/>
              <a:pPr/>
              <a:t>6/15/2012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C91639-33CE-468A-95DF-D5B976D4354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C91639-33CE-468A-95DF-D5B976D4354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C91639-33CE-468A-95DF-D5B976D4354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C91639-33CE-468A-95DF-D5B976D4354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C91639-33CE-468A-95DF-D5B976D4354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801E32-BEFB-41B4-B1B7-006D0C20234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C91639-33CE-468A-95DF-D5B976D43541}"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C91639-33CE-468A-95DF-D5B976D43541}"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C91639-33CE-468A-95DF-D5B976D4354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C91639-33CE-468A-95DF-D5B976D4354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C91639-33CE-468A-95DF-D5B976D4354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C91639-33CE-468A-95DF-D5B976D4354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C91639-33CE-468A-95DF-D5B976D4354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C91639-33CE-468A-95DF-D5B976D4354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C91639-33CE-468A-95DF-D5B976D4354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D73AD45-E4EF-485A-8AE2-59F587CBCA3C}" type="datetimeFigureOut">
              <a:rPr lang="en-US" smtClean="0"/>
              <a:pPr/>
              <a:t>6/15/2012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B3FCA07-D3FF-4A11-A9E4-AD0DED0DFB2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73AD45-E4EF-485A-8AE2-59F587CBCA3C}" type="datetimeFigureOut">
              <a:rPr lang="en-US" smtClean="0"/>
              <a:pPr/>
              <a:t>6/15/2012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B3FCA07-D3FF-4A11-A9E4-AD0DED0DFB2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73AD45-E4EF-485A-8AE2-59F587CBCA3C}" type="datetimeFigureOut">
              <a:rPr lang="en-US" smtClean="0"/>
              <a:pPr/>
              <a:t>6/15/2012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B3FCA07-D3FF-4A11-A9E4-AD0DED0DFB2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73AD45-E4EF-485A-8AE2-59F587CBCA3C}" type="datetimeFigureOut">
              <a:rPr lang="en-US" smtClean="0"/>
              <a:pPr/>
              <a:t>6/15/2012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B3FCA07-D3FF-4A11-A9E4-AD0DED0DFB22}"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D73AD45-E4EF-485A-8AE2-59F587CBCA3C}" type="datetimeFigureOut">
              <a:rPr lang="en-US" smtClean="0"/>
              <a:pPr/>
              <a:t>6/15/2012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B3FCA07-D3FF-4A11-A9E4-AD0DED0DFB2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D73AD45-E4EF-485A-8AE2-59F587CBCA3C}" type="datetimeFigureOut">
              <a:rPr lang="en-US" smtClean="0"/>
              <a:pPr/>
              <a:t>6/15/2012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B3FCA07-D3FF-4A11-A9E4-AD0DED0DFB22}"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D73AD45-E4EF-485A-8AE2-59F587CBCA3C}" type="datetimeFigureOut">
              <a:rPr lang="en-US" smtClean="0"/>
              <a:pPr/>
              <a:t>6/15/2012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B3FCA07-D3FF-4A11-A9E4-AD0DED0DFB2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D73AD45-E4EF-485A-8AE2-59F587CBCA3C}" type="datetimeFigureOut">
              <a:rPr lang="en-US" smtClean="0"/>
              <a:pPr/>
              <a:t>6/15/2012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B3FCA07-D3FF-4A11-A9E4-AD0DED0DFB22}"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D73AD45-E4EF-485A-8AE2-59F587CBCA3C}" type="datetimeFigureOut">
              <a:rPr lang="en-US" smtClean="0"/>
              <a:pPr/>
              <a:t>6/15/2012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B3FCA07-D3FF-4A11-A9E4-AD0DED0DFB2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D73AD45-E4EF-485A-8AE2-59F587CBCA3C}" type="datetimeFigureOut">
              <a:rPr lang="en-US" smtClean="0"/>
              <a:pPr/>
              <a:t>6/15/2012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B3FCA07-D3FF-4A11-A9E4-AD0DED0DFB2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D73AD45-E4EF-485A-8AE2-59F587CBCA3C}" type="datetimeFigureOut">
              <a:rPr lang="en-US" smtClean="0"/>
              <a:pPr/>
              <a:t>6/15/2012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B3FCA07-D3FF-4A11-A9E4-AD0DED0DFB22}"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D73AD45-E4EF-485A-8AE2-59F587CBCA3C}" type="datetimeFigureOut">
              <a:rPr lang="en-US" smtClean="0"/>
              <a:pPr/>
              <a:t>6/15/2012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B3FCA07-D3FF-4A11-A9E4-AD0DED0DFB2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2">
              <a:buNone/>
            </a:pPr>
            <a:endParaRPr lang="en-US" dirty="0" smtClean="0"/>
          </a:p>
          <a:p>
            <a:pPr lvl="2">
              <a:buNone/>
            </a:pPr>
            <a:endParaRPr lang="en-US" dirty="0" smtClean="0"/>
          </a:p>
          <a:p>
            <a:pPr lvl="2">
              <a:buNone/>
            </a:pPr>
            <a:endParaRPr lang="en-US" dirty="0" smtClean="0"/>
          </a:p>
          <a:p>
            <a:pPr lvl="2" algn="ctr">
              <a:buNone/>
            </a:pPr>
            <a:r>
              <a:rPr lang="en-US" dirty="0" smtClean="0"/>
              <a:t>Hare Krishna </a:t>
            </a:r>
            <a:r>
              <a:rPr lang="en-US" dirty="0" err="1" smtClean="0"/>
              <a:t>Mitra</a:t>
            </a:r>
            <a:endParaRPr lang="en-US" dirty="0" smtClean="0"/>
          </a:p>
          <a:p>
            <a:pPr lvl="2" algn="ctr">
              <a:buNone/>
            </a:pPr>
            <a:r>
              <a:rPr lang="en-US" dirty="0" smtClean="0"/>
              <a:t>OC</a:t>
            </a:r>
            <a:r>
              <a:rPr lang="en-US" dirty="0" smtClean="0"/>
              <a:t> </a:t>
            </a:r>
            <a:r>
              <a:rPr lang="en-US" dirty="0" smtClean="0"/>
              <a:t>TRADERS</a:t>
            </a:r>
          </a:p>
          <a:p>
            <a:pPr lvl="2" algn="ctr">
              <a:buNone/>
            </a:pPr>
            <a:r>
              <a:rPr lang="en-US" dirty="0" smtClean="0"/>
              <a:t>6</a:t>
            </a:r>
            <a:r>
              <a:rPr lang="en-US" dirty="0" smtClean="0"/>
              <a:t>/16/1012</a:t>
            </a:r>
            <a:endParaRPr lang="en-US" dirty="0"/>
          </a:p>
        </p:txBody>
      </p:sp>
      <p:sp>
        <p:nvSpPr>
          <p:cNvPr id="3" name="Title 2"/>
          <p:cNvSpPr>
            <a:spLocks noGrp="1"/>
          </p:cNvSpPr>
          <p:nvPr>
            <p:ph type="title"/>
          </p:nvPr>
        </p:nvSpPr>
        <p:spPr/>
        <p:txBody>
          <a:bodyPr/>
          <a:lstStyle/>
          <a:p>
            <a:pPr algn="ctr"/>
            <a:r>
              <a:rPr lang="en-US" dirty="0" smtClean="0"/>
              <a:t>How I Trade Crude Oil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t>Price &amp; Oscillator Divergence</a:t>
            </a:r>
            <a:endParaRPr lang="en-US" dirty="0"/>
          </a:p>
        </p:txBody>
      </p:sp>
      <p:pic>
        <p:nvPicPr>
          <p:cNvPr id="6146" name="Picture 2"/>
          <p:cNvPicPr>
            <a:picLocks noGrp="1" noChangeAspect="1" noChangeArrowheads="1"/>
          </p:cNvPicPr>
          <p:nvPr>
            <p:ph idx="1"/>
          </p:nvPr>
        </p:nvPicPr>
        <p:blipFill>
          <a:blip r:embed="rId3" cstate="print"/>
          <a:srcRect/>
          <a:stretch>
            <a:fillRect/>
          </a:stretch>
        </p:blipFill>
        <p:spPr bwMode="auto">
          <a:xfrm>
            <a:off x="533400" y="1447800"/>
            <a:ext cx="8153400" cy="4525962"/>
          </a:xfrm>
          <a:prstGeom prst="rect">
            <a:avLst/>
          </a:prstGeom>
          <a:noFill/>
          <a:ln w="9525">
            <a:noFill/>
            <a:miter lim="800000"/>
            <a:headEnd/>
            <a:tailEnd/>
          </a:ln>
          <a:effectLst/>
        </p:spPr>
      </p:pic>
      <p:cxnSp>
        <p:nvCxnSpPr>
          <p:cNvPr id="6" name="Straight Arrow Connector 5"/>
          <p:cNvCxnSpPr/>
          <p:nvPr/>
        </p:nvCxnSpPr>
        <p:spPr>
          <a:xfrm rot="5400000" flipH="1" flipV="1">
            <a:off x="7162800" y="5257800"/>
            <a:ext cx="2286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6200000" flipH="1">
            <a:off x="7010400" y="2971800"/>
            <a:ext cx="2286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5943600" y="2133600"/>
            <a:ext cx="2286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867400" y="4876800"/>
            <a:ext cx="381000" cy="76200"/>
          </a:xfrm>
          <a:prstGeom prst="straightConnector1">
            <a:avLst/>
          </a:prstGeom>
          <a:ln>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5943600" y="4038600"/>
            <a:ext cx="381000" cy="76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7010400" y="4495800"/>
            <a:ext cx="228600" cy="1524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smtClean="0"/>
              <a:t>Buyer &amp; Seller Concentration</a:t>
            </a:r>
            <a:br>
              <a:rPr lang="en-US" dirty="0" smtClean="0"/>
            </a:br>
            <a:r>
              <a:rPr lang="en-US" dirty="0" smtClean="0"/>
              <a:t>(BCA &amp; SCA)</a:t>
            </a:r>
            <a:endParaRPr lang="en-US" dirty="0"/>
          </a:p>
        </p:txBody>
      </p:sp>
      <p:pic>
        <p:nvPicPr>
          <p:cNvPr id="5122" name="Picture 2"/>
          <p:cNvPicPr>
            <a:picLocks noGrp="1" noChangeAspect="1" noChangeArrowheads="1"/>
          </p:cNvPicPr>
          <p:nvPr>
            <p:ph idx="1"/>
          </p:nvPr>
        </p:nvPicPr>
        <p:blipFill>
          <a:blip r:embed="rId3" cstate="print"/>
          <a:srcRect/>
          <a:stretch>
            <a:fillRect/>
          </a:stretch>
        </p:blipFill>
        <p:spPr bwMode="auto">
          <a:xfrm>
            <a:off x="457200" y="1481138"/>
            <a:ext cx="8229600" cy="45259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Look through the wind shield</a:t>
            </a:r>
          </a:p>
          <a:p>
            <a:pPr lvl="1"/>
            <a:r>
              <a:rPr lang="en-US" dirty="0" smtClean="0"/>
              <a:t>Look at the chart you want to trade from (Intraday decision making chart)</a:t>
            </a:r>
          </a:p>
          <a:p>
            <a:pPr lvl="1">
              <a:buNone/>
            </a:pPr>
            <a:endParaRPr lang="en-US" dirty="0" smtClean="0"/>
          </a:p>
          <a:p>
            <a:r>
              <a:rPr lang="en-US" dirty="0" smtClean="0"/>
              <a:t>Look at the rear view mirror</a:t>
            </a:r>
          </a:p>
          <a:p>
            <a:pPr lvl="1"/>
            <a:r>
              <a:rPr lang="en-US" dirty="0" smtClean="0"/>
              <a:t>Look at the long term chart (Daily)</a:t>
            </a:r>
          </a:p>
          <a:p>
            <a:pPr lvl="1">
              <a:buNone/>
            </a:pPr>
            <a:endParaRPr lang="en-US" dirty="0" smtClean="0"/>
          </a:p>
          <a:p>
            <a:r>
              <a:rPr lang="en-US" dirty="0" smtClean="0"/>
              <a:t>Look at your left mirror</a:t>
            </a:r>
          </a:p>
          <a:p>
            <a:pPr lvl="1">
              <a:buClr>
                <a:srgbClr val="2DA2BF"/>
              </a:buClr>
            </a:pPr>
            <a:r>
              <a:rPr lang="en-US" dirty="0" smtClean="0"/>
              <a:t>	</a:t>
            </a:r>
            <a:r>
              <a:rPr lang="en-US" dirty="0" smtClean="0">
                <a:solidFill>
                  <a:prstClr val="black"/>
                </a:solidFill>
              </a:rPr>
              <a:t>Look at a relatively longer term chart compared to the decision making chart</a:t>
            </a:r>
          </a:p>
          <a:p>
            <a:pPr marL="365760" lvl="1" indent="-256032">
              <a:spcBef>
                <a:spcPts val="400"/>
              </a:spcBef>
              <a:buSzPct val="68000"/>
              <a:buNone/>
            </a:pPr>
            <a:endParaRPr lang="en-US" dirty="0" smtClean="0"/>
          </a:p>
          <a:p>
            <a:r>
              <a:rPr lang="en-US" dirty="0" smtClean="0"/>
              <a:t>Look at your right mirror</a:t>
            </a:r>
          </a:p>
          <a:p>
            <a:pPr lvl="1"/>
            <a:r>
              <a:rPr lang="en-US" dirty="0" smtClean="0"/>
              <a:t>Look at a shorter time term chart</a:t>
            </a:r>
          </a:p>
          <a:p>
            <a:pPr lvl="1">
              <a:buNone/>
            </a:pPr>
            <a:endParaRPr lang="en-US" dirty="0" smtClean="0"/>
          </a:p>
          <a:p>
            <a:endParaRPr lang="en-US" dirty="0"/>
          </a:p>
        </p:txBody>
      </p:sp>
      <p:sp>
        <p:nvSpPr>
          <p:cNvPr id="3" name="Title 2"/>
          <p:cNvSpPr>
            <a:spLocks noGrp="1"/>
          </p:cNvSpPr>
          <p:nvPr>
            <p:ph type="title"/>
          </p:nvPr>
        </p:nvSpPr>
        <p:spPr>
          <a:xfrm>
            <a:off x="533400" y="228600"/>
            <a:ext cx="8229600" cy="1143000"/>
          </a:xfrm>
        </p:spPr>
        <p:txBody>
          <a:bodyPr/>
          <a:lstStyle/>
          <a:p>
            <a:r>
              <a:rPr lang="en-US" dirty="0" smtClean="0"/>
              <a:t>Trading is like Driving a Car</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76400"/>
          </a:xfrm>
        </p:spPr>
        <p:txBody>
          <a:bodyPr>
            <a:normAutofit fontScale="90000"/>
          </a:bodyPr>
          <a:lstStyle/>
          <a:p>
            <a:pPr algn="ctr"/>
            <a:r>
              <a:rPr lang="en-US" dirty="0" err="1" smtClean="0"/>
              <a:t>Mitra’s</a:t>
            </a:r>
            <a:r>
              <a:rPr lang="en-US" dirty="0" smtClean="0"/>
              <a:t> Quad Screen Trading System</a:t>
            </a:r>
            <a:br>
              <a:rPr lang="en-US" dirty="0" smtClean="0"/>
            </a:br>
            <a:r>
              <a:rPr lang="en-US" dirty="0" smtClean="0"/>
              <a:t>QSTS</a:t>
            </a:r>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685800" y="1752600"/>
            <a:ext cx="7848599" cy="43735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endParaRPr lang="en-US" dirty="0" smtClean="0"/>
          </a:p>
          <a:p>
            <a:pPr algn="ctr">
              <a:buNone/>
            </a:pPr>
            <a:endParaRPr lang="en-US" dirty="0" smtClean="0"/>
          </a:p>
          <a:p>
            <a:pPr algn="ctr">
              <a:buNone/>
            </a:pPr>
            <a:endParaRPr lang="en-US" dirty="0" smtClean="0"/>
          </a:p>
          <a:p>
            <a:pPr algn="ctr">
              <a:buNone/>
            </a:pPr>
            <a:r>
              <a:rPr lang="en-US" dirty="0" smtClean="0"/>
              <a:t>Good Luck &amp; Good Trading</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All TRADING involves high risk and </a:t>
            </a:r>
            <a:r>
              <a:rPr lang="en-US" b="1" dirty="0" smtClean="0"/>
              <a:t>YOU</a:t>
            </a:r>
            <a:r>
              <a:rPr lang="en-US" dirty="0" smtClean="0"/>
              <a:t> can </a:t>
            </a:r>
            <a:r>
              <a:rPr lang="en-US" b="1" dirty="0" smtClean="0"/>
              <a:t>LOSE</a:t>
            </a:r>
            <a:r>
              <a:rPr lang="en-US" dirty="0" smtClean="0"/>
              <a:t> a substantial amount of money, no matter what method you use. All trading involves high risk; past performance is not necessarily indicative of future results.</a:t>
            </a:r>
            <a:br>
              <a:rPr lang="en-US" dirty="0" smtClean="0"/>
            </a:br>
            <a:r>
              <a:rPr lang="en-US" dirty="0" smtClean="0"/>
              <a:t/>
            </a:r>
            <a:br>
              <a:rPr lang="en-US" dirty="0" smtClean="0"/>
            </a:br>
            <a:r>
              <a:rPr lang="en-US" b="1" dirty="0" smtClean="0"/>
              <a:t>Commission Rule 4.41(b)(1)(I) </a:t>
            </a:r>
            <a:r>
              <a:rPr lang="en-US" dirty="0" smtClean="0"/>
              <a:t>hypothetical or simulated performance results have certain inherent limitations. Unlike an actual performance record, simulated results do not represent actual trading. Also, since the trades have not actually been executed, the results may have under- or over-compensated for the impact, if any, of certain market factors, such as lack of liquidity. Simulated trading programs in general are also subject to the fact that they are designed with the benefit of hindsight. No representation is being made that any account will or is likely to achieve profits or losses similar to those shown.</a:t>
            </a:r>
            <a:endParaRPr lang="en-US" dirty="0"/>
          </a:p>
        </p:txBody>
      </p:sp>
      <p:sp>
        <p:nvSpPr>
          <p:cNvPr id="3" name="Title 2"/>
          <p:cNvSpPr>
            <a:spLocks noGrp="1"/>
          </p:cNvSpPr>
          <p:nvPr>
            <p:ph type="title"/>
          </p:nvPr>
        </p:nvSpPr>
        <p:spPr/>
        <p:txBody>
          <a:bodyPr/>
          <a:lstStyle/>
          <a:p>
            <a:pPr algn="ctr"/>
            <a:r>
              <a:rPr lang="en-US" dirty="0" smtClean="0"/>
              <a:t>TRADING DISCLAIMER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80% psychological</a:t>
            </a:r>
          </a:p>
          <a:p>
            <a:pPr>
              <a:buNone/>
            </a:pPr>
            <a:endParaRPr lang="en-US" dirty="0" smtClean="0"/>
          </a:p>
          <a:p>
            <a:r>
              <a:rPr lang="en-US" dirty="0" smtClean="0"/>
              <a:t>14% money management</a:t>
            </a:r>
          </a:p>
          <a:p>
            <a:pPr>
              <a:buNone/>
            </a:pPr>
            <a:endParaRPr lang="en-US" dirty="0" smtClean="0"/>
          </a:p>
          <a:p>
            <a:r>
              <a:rPr lang="en-US" dirty="0" smtClean="0"/>
              <a:t>5% techniques</a:t>
            </a:r>
          </a:p>
          <a:p>
            <a:pPr>
              <a:buNone/>
            </a:pPr>
            <a:endParaRPr lang="en-US" dirty="0" smtClean="0"/>
          </a:p>
          <a:p>
            <a:r>
              <a:rPr lang="en-US" dirty="0" smtClean="0"/>
              <a:t>1% luck</a:t>
            </a:r>
            <a:endParaRPr lang="en-US" dirty="0"/>
          </a:p>
        </p:txBody>
      </p:sp>
      <p:sp>
        <p:nvSpPr>
          <p:cNvPr id="3" name="Title 2"/>
          <p:cNvSpPr>
            <a:spLocks noGrp="1"/>
          </p:cNvSpPr>
          <p:nvPr>
            <p:ph type="title"/>
          </p:nvPr>
        </p:nvSpPr>
        <p:spPr/>
        <p:txBody>
          <a:bodyPr/>
          <a:lstStyle/>
          <a:p>
            <a:r>
              <a:rPr lang="en-US" dirty="0" smtClean="0"/>
              <a:t>Trading is a Mental Game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Eyes</a:t>
            </a:r>
          </a:p>
          <a:p>
            <a:pPr>
              <a:buNone/>
            </a:pPr>
            <a:endParaRPr lang="en-US" dirty="0" smtClean="0"/>
          </a:p>
          <a:p>
            <a:r>
              <a:rPr lang="en-US" dirty="0" smtClean="0"/>
              <a:t>Emotions</a:t>
            </a:r>
          </a:p>
          <a:p>
            <a:pPr>
              <a:buNone/>
            </a:pPr>
            <a:endParaRPr lang="en-US" dirty="0" smtClean="0"/>
          </a:p>
          <a:p>
            <a:r>
              <a:rPr lang="en-US" dirty="0" smtClean="0"/>
              <a:t>Entries</a:t>
            </a:r>
          </a:p>
          <a:p>
            <a:pPr>
              <a:buNone/>
            </a:pPr>
            <a:endParaRPr lang="en-US" dirty="0" smtClean="0"/>
          </a:p>
          <a:p>
            <a:r>
              <a:rPr lang="en-US" smtClean="0"/>
              <a:t>Exits</a:t>
            </a:r>
            <a:endParaRPr lang="en-US" dirty="0"/>
          </a:p>
        </p:txBody>
      </p:sp>
      <p:sp>
        <p:nvSpPr>
          <p:cNvPr id="3" name="Title 2"/>
          <p:cNvSpPr>
            <a:spLocks noGrp="1"/>
          </p:cNvSpPr>
          <p:nvPr>
            <p:ph type="title"/>
          </p:nvPr>
        </p:nvSpPr>
        <p:spPr/>
        <p:txBody>
          <a:bodyPr/>
          <a:lstStyle/>
          <a:p>
            <a:pPr algn="ctr"/>
            <a:r>
              <a:rPr lang="en-US" dirty="0" smtClean="0"/>
              <a:t>4`E`s of Trading</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Buy low &amp; Sell High</a:t>
            </a:r>
          </a:p>
          <a:p>
            <a:pPr>
              <a:buNone/>
            </a:pPr>
            <a:endParaRPr lang="en-US" dirty="0" smtClean="0"/>
          </a:p>
          <a:p>
            <a:r>
              <a:rPr lang="en-US" dirty="0" smtClean="0"/>
              <a:t>Sell High &amp; Buy low</a:t>
            </a:r>
          </a:p>
          <a:p>
            <a:endParaRPr lang="en-US" dirty="0" smtClean="0"/>
          </a:p>
          <a:p>
            <a:endParaRPr lang="en-US" dirty="0" smtClean="0"/>
          </a:p>
          <a:p>
            <a:r>
              <a:rPr lang="en-US" dirty="0" smtClean="0"/>
              <a:t>Buy Strength</a:t>
            </a:r>
          </a:p>
          <a:p>
            <a:pPr>
              <a:buNone/>
            </a:pPr>
            <a:endParaRPr lang="en-US" dirty="0" smtClean="0"/>
          </a:p>
          <a:p>
            <a:r>
              <a:rPr lang="en-US" dirty="0" smtClean="0"/>
              <a:t>Sell Weakness</a:t>
            </a:r>
            <a:endParaRPr lang="en-US" dirty="0"/>
          </a:p>
        </p:txBody>
      </p:sp>
      <p:sp>
        <p:nvSpPr>
          <p:cNvPr id="3" name="Title 2"/>
          <p:cNvSpPr>
            <a:spLocks noGrp="1"/>
          </p:cNvSpPr>
          <p:nvPr>
            <p:ph type="title"/>
          </p:nvPr>
        </p:nvSpPr>
        <p:spPr/>
        <p:txBody>
          <a:bodyPr/>
          <a:lstStyle/>
          <a:p>
            <a:pPr algn="ctr"/>
            <a:r>
              <a:rPr lang="en-US" dirty="0" smtClean="0"/>
              <a:t>How do I trade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Follow the Trend</a:t>
            </a:r>
          </a:p>
          <a:p>
            <a:pPr lvl="1"/>
            <a:r>
              <a:rPr lang="en-US" dirty="0" smtClean="0"/>
              <a:t>Buy a higher low</a:t>
            </a:r>
          </a:p>
          <a:p>
            <a:pPr lvl="1"/>
            <a:r>
              <a:rPr lang="en-US" dirty="0" smtClean="0"/>
              <a:t>Sell a lower high</a:t>
            </a:r>
          </a:p>
          <a:p>
            <a:r>
              <a:rPr lang="en-US" dirty="0" smtClean="0"/>
              <a:t>Be on the right side</a:t>
            </a:r>
          </a:p>
          <a:p>
            <a:pPr lvl="1"/>
            <a:r>
              <a:rPr lang="en-US" dirty="0" smtClean="0"/>
              <a:t>You must have a lower low on your left while buying</a:t>
            </a:r>
          </a:p>
          <a:p>
            <a:pPr lvl="1"/>
            <a:r>
              <a:rPr lang="en-US" dirty="0" smtClean="0"/>
              <a:t>You must have a higher high on your left while selling</a:t>
            </a:r>
          </a:p>
          <a:p>
            <a:r>
              <a:rPr lang="en-US" dirty="0" smtClean="0"/>
              <a:t>Always use Stops</a:t>
            </a:r>
          </a:p>
          <a:p>
            <a:pPr lvl="1"/>
            <a:r>
              <a:rPr lang="en-US" dirty="0" smtClean="0"/>
              <a:t>Should not be too close</a:t>
            </a:r>
          </a:p>
          <a:p>
            <a:pPr lvl="1"/>
            <a:r>
              <a:rPr lang="en-US" dirty="0" smtClean="0"/>
              <a:t>Ideally should be below the left side low for long trade and above the left side high for short trade</a:t>
            </a:r>
          </a:p>
          <a:p>
            <a:pPr>
              <a:buNone/>
            </a:pPr>
            <a:endParaRPr lang="en-US" dirty="0"/>
          </a:p>
        </p:txBody>
      </p:sp>
      <p:sp>
        <p:nvSpPr>
          <p:cNvPr id="3" name="Title 2"/>
          <p:cNvSpPr>
            <a:spLocks noGrp="1"/>
          </p:cNvSpPr>
          <p:nvPr>
            <p:ph type="title"/>
          </p:nvPr>
        </p:nvSpPr>
        <p:spPr/>
        <p:txBody>
          <a:bodyPr/>
          <a:lstStyle/>
          <a:p>
            <a:pPr algn="ctr"/>
            <a:r>
              <a:rPr lang="en-US" dirty="0" smtClean="0"/>
              <a:t>Trading Methodology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92162"/>
          </a:xfrm>
        </p:spPr>
        <p:txBody>
          <a:bodyPr/>
          <a:lstStyle/>
          <a:p>
            <a:pPr algn="ctr"/>
            <a:r>
              <a:rPr lang="en-US" dirty="0" smtClean="0"/>
              <a:t>Keep It Simple</a:t>
            </a:r>
            <a:endParaRPr lang="en-US" dirty="0"/>
          </a:p>
        </p:txBody>
      </p:sp>
      <p:pic>
        <p:nvPicPr>
          <p:cNvPr id="2050" name="Picture 2"/>
          <p:cNvPicPr>
            <a:picLocks noGrp="1" noChangeAspect="1" noChangeArrowheads="1"/>
          </p:cNvPicPr>
          <p:nvPr>
            <p:ph idx="1"/>
          </p:nvPr>
        </p:nvPicPr>
        <p:blipFill>
          <a:blip r:embed="rId3" cstate="print"/>
          <a:srcRect/>
          <a:stretch>
            <a:fillRect/>
          </a:stretch>
        </p:blipFill>
        <p:spPr bwMode="auto">
          <a:xfrm>
            <a:off x="457200" y="1219200"/>
            <a:ext cx="8229600" cy="4787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Adding Complexity</a:t>
            </a:r>
            <a:endParaRPr lang="en-US" dirty="0"/>
          </a:p>
        </p:txBody>
      </p:sp>
      <p:pic>
        <p:nvPicPr>
          <p:cNvPr id="3074" name="Picture 2"/>
          <p:cNvPicPr>
            <a:picLocks noGrp="1" noChangeAspect="1" noChangeArrowheads="1"/>
          </p:cNvPicPr>
          <p:nvPr>
            <p:ph idx="1"/>
          </p:nvPr>
        </p:nvPicPr>
        <p:blipFill>
          <a:blip r:embed="rId3" cstate="print"/>
          <a:srcRect/>
          <a:stretch>
            <a:fillRect/>
          </a:stretch>
        </p:blipFill>
        <p:spPr bwMode="auto">
          <a:xfrm>
            <a:off x="457200" y="1481138"/>
            <a:ext cx="8229600" cy="44624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Adding More Complexity</a:t>
            </a:r>
            <a:endParaRPr lang="en-US" dirty="0"/>
          </a:p>
        </p:txBody>
      </p:sp>
      <p:pic>
        <p:nvPicPr>
          <p:cNvPr id="4098" name="Picture 2"/>
          <p:cNvPicPr>
            <a:picLocks noGrp="1" noChangeAspect="1" noChangeArrowheads="1"/>
          </p:cNvPicPr>
          <p:nvPr>
            <p:ph idx="1"/>
          </p:nvPr>
        </p:nvPicPr>
        <p:blipFill>
          <a:blip r:embed="rId3" cstate="print"/>
          <a:srcRect/>
          <a:stretch>
            <a:fillRect/>
          </a:stretch>
        </p:blipFill>
        <p:spPr bwMode="auto">
          <a:xfrm>
            <a:off x="457200" y="1481138"/>
            <a:ext cx="8229600" cy="45259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3121</TotalTime>
  <Words>248</Words>
  <Application>Microsoft Office PowerPoint</Application>
  <PresentationFormat>On-screen Show (4:3)</PresentationFormat>
  <Paragraphs>80</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How I Trade Crude Oil</vt:lpstr>
      <vt:lpstr>TRADING DISCLAIMER</vt:lpstr>
      <vt:lpstr>Trading is a Mental Game</vt:lpstr>
      <vt:lpstr>4`E`s of Trading</vt:lpstr>
      <vt:lpstr>How do I trade</vt:lpstr>
      <vt:lpstr>Trading Methodology</vt:lpstr>
      <vt:lpstr>Keep It Simple</vt:lpstr>
      <vt:lpstr>Adding Complexity</vt:lpstr>
      <vt:lpstr>Adding More Complexity</vt:lpstr>
      <vt:lpstr>Price &amp; Oscillator Divergence</vt:lpstr>
      <vt:lpstr>Buyer &amp; Seller Concentration (BCA &amp; SCA)</vt:lpstr>
      <vt:lpstr>Trading is like Driving a Car</vt:lpstr>
      <vt:lpstr>Mitra’s Quad Screen Trading System QSTS</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Mitra</dc:creator>
  <cp:lastModifiedBy>Mitra</cp:lastModifiedBy>
  <cp:revision>42</cp:revision>
  <dcterms:created xsi:type="dcterms:W3CDTF">2011-09-23T15:34:55Z</dcterms:created>
  <dcterms:modified xsi:type="dcterms:W3CDTF">2012-06-15T20:21:51Z</dcterms:modified>
</cp:coreProperties>
</file>