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3"/>
  </p:notesMasterIdLst>
  <p:sldIdLst>
    <p:sldId id="256" r:id="rId2"/>
    <p:sldId id="258" r:id="rId3"/>
    <p:sldId id="264" r:id="rId4"/>
    <p:sldId id="263" r:id="rId5"/>
    <p:sldId id="257" r:id="rId6"/>
    <p:sldId id="259" r:id="rId7"/>
    <p:sldId id="266" r:id="rId8"/>
    <p:sldId id="260" r:id="rId9"/>
    <p:sldId id="261" r:id="rId10"/>
    <p:sldId id="262" r:id="rId11"/>
    <p:sldId id="268"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8" d="100"/>
          <a:sy n="78" d="100"/>
        </p:scale>
        <p:origin x="-342"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13365F0-C8E3-45B9-BE35-163FEE51A6F6}" type="datetimeFigureOut">
              <a:rPr lang="en-US" smtClean="0"/>
              <a:t>6/15/2012</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4880875-546E-4202-9B01-EEBA5CD96B38}" type="slidenum">
              <a:rPr lang="en-US" smtClean="0"/>
              <a:t>‹#›</a:t>
            </a:fld>
            <a:endParaRPr lang="en-US" dirty="0"/>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4880875-546E-4202-9B01-EEBA5CD96B38}" type="slidenum">
              <a:rPr lang="en-US" smtClean="0"/>
              <a:t>1</a:t>
            </a:fld>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4880875-546E-4202-9B01-EEBA5CD96B38}" type="slidenum">
              <a:rPr lang="en-US" smtClean="0"/>
              <a:t>10</a:t>
            </a:fld>
            <a:endParaRPr 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4880875-546E-4202-9B01-EEBA5CD96B38}" type="slidenum">
              <a:rPr lang="en-US" smtClean="0"/>
              <a:t>11</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4880875-546E-4202-9B01-EEBA5CD96B38}" type="slidenum">
              <a:rPr lang="en-US" smtClean="0"/>
              <a:t>2</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4880875-546E-4202-9B01-EEBA5CD96B38}" type="slidenum">
              <a:rPr lang="en-US" smtClean="0"/>
              <a:t>3</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4880875-546E-4202-9B01-EEBA5CD96B38}" type="slidenum">
              <a:rPr lang="en-US" smtClean="0"/>
              <a:t>4</a:t>
            </a:fld>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4880875-546E-4202-9B01-EEBA5CD96B38}" type="slidenum">
              <a:rPr lang="en-US" smtClean="0"/>
              <a:t>5</a:t>
            </a:fld>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4880875-546E-4202-9B01-EEBA5CD96B38}" type="slidenum">
              <a:rPr lang="en-US" smtClean="0"/>
              <a:t>6</a:t>
            </a:fld>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4880875-546E-4202-9B01-EEBA5CD96B38}" type="slidenum">
              <a:rPr lang="en-US" smtClean="0"/>
              <a:t>7</a:t>
            </a:fld>
            <a:endParaRPr 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4880875-546E-4202-9B01-EEBA5CD96B38}" type="slidenum">
              <a:rPr lang="en-US" smtClean="0"/>
              <a:t>8</a:t>
            </a:fld>
            <a:endParaRPr 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4880875-546E-4202-9B01-EEBA5CD96B38}" type="slidenum">
              <a:rPr lang="en-US" smtClean="0"/>
              <a:t>9</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E8E5F1A-0E1B-493A-AAB5-FF7D262CF1D0}" type="datetimeFigureOut">
              <a:rPr lang="en-US" smtClean="0"/>
              <a:t>6/15/2012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ED501C4-1586-4A30-ACA2-0F9183544F18}" type="slidenum">
              <a:rPr lang="en-US" smtClean="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E8E5F1A-0E1B-493A-AAB5-FF7D262CF1D0}" type="datetimeFigureOut">
              <a:rPr lang="en-US" smtClean="0"/>
              <a:t>6/15/2012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ED501C4-1586-4A30-ACA2-0F9183544F18}" type="slidenum">
              <a:rPr lang="en-US" smtClean="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E8E5F1A-0E1B-493A-AAB5-FF7D262CF1D0}" type="datetimeFigureOut">
              <a:rPr lang="en-US" smtClean="0"/>
              <a:t>6/15/2012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ED501C4-1586-4A30-ACA2-0F9183544F18}" type="slidenum">
              <a:rPr lang="en-US" smtClean="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E8E5F1A-0E1B-493A-AAB5-FF7D262CF1D0}" type="datetimeFigureOut">
              <a:rPr lang="en-US" smtClean="0"/>
              <a:t>6/15/2012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ED501C4-1586-4A30-ACA2-0F9183544F18}" type="slidenum">
              <a:rPr lang="en-US" smtClean="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E8E5F1A-0E1B-493A-AAB5-FF7D262CF1D0}" type="datetimeFigureOut">
              <a:rPr lang="en-US" smtClean="0"/>
              <a:t>6/15/2012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ED501C4-1586-4A30-ACA2-0F9183544F18}" type="slidenum">
              <a:rPr lang="en-US" smtClean="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E8E5F1A-0E1B-493A-AAB5-FF7D262CF1D0}" type="datetimeFigureOut">
              <a:rPr lang="en-US" smtClean="0"/>
              <a:t>6/15/2012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ED501C4-1586-4A30-ACA2-0F9183544F18}" type="slidenum">
              <a:rPr lang="en-US" smtClean="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E8E5F1A-0E1B-493A-AAB5-FF7D262CF1D0}" type="datetimeFigureOut">
              <a:rPr lang="en-US" smtClean="0"/>
              <a:t>6/15/2012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ED501C4-1586-4A30-ACA2-0F9183544F18}" type="slidenum">
              <a:rPr lang="en-US" smtClean="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E8E5F1A-0E1B-493A-AAB5-FF7D262CF1D0}" type="datetimeFigureOut">
              <a:rPr lang="en-US" smtClean="0"/>
              <a:t>6/15/2012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ED501C4-1586-4A30-ACA2-0F9183544F18}" type="slidenum">
              <a:rPr lang="en-US" smtClean="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E8E5F1A-0E1B-493A-AAB5-FF7D262CF1D0}" type="datetimeFigureOut">
              <a:rPr lang="en-US" smtClean="0"/>
              <a:t>6/15/2012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ED501C4-1586-4A30-ACA2-0F9183544F18}" type="slidenum">
              <a:rPr lang="en-US" smtClean="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E8E5F1A-0E1B-493A-AAB5-FF7D262CF1D0}" type="datetimeFigureOut">
              <a:rPr lang="en-US" smtClean="0"/>
              <a:t>6/15/2012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ED501C4-1586-4A30-ACA2-0F9183544F18}" type="slidenum">
              <a:rPr lang="en-US" smtClean="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E8E5F1A-0E1B-493A-AAB5-FF7D262CF1D0}" type="datetimeFigureOut">
              <a:rPr lang="en-US" smtClean="0"/>
              <a:t>6/15/2012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ED501C4-1586-4A30-ACA2-0F9183544F18}" type="slidenum">
              <a:rPr lang="en-US" smtClean="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E8E5F1A-0E1B-493A-AAB5-FF7D262CF1D0}" type="datetimeFigureOut">
              <a:rPr lang="en-US" smtClean="0"/>
              <a:t>6/15/2012</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ED501C4-1586-4A30-ACA2-0F9183544F18}" type="slidenum">
              <a:rPr lang="en-US" smtClean="0"/>
              <a:t>‹#›</a:t>
            </a:fld>
            <a:endParaRPr lang="en-US" dirty="0"/>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www.cftc.gov/MarketReports/BankParticipationReports/index.htm"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hyperlink" Target="http://www.cmegroup.com/trading/agricultural/" TargetMode="External"/><Relationship Id="rId2" Type="http://schemas.openxmlformats.org/officeDocument/2006/relationships/notesSlide" Target="../notesSlides/notesSlide2.xml"/><Relationship Id="rId1" Type="http://schemas.openxmlformats.org/officeDocument/2006/relationships/slideLayout" Target="../slideLayouts/slideLayout6.xml"/><Relationship Id="rId6" Type="http://schemas.openxmlformats.org/officeDocument/2006/relationships/hyperlink" Target="http://www.cftc.gov/marketreports/commitmentsoftraders/index.htm" TargetMode="External"/><Relationship Id="rId5" Type="http://schemas.openxmlformats.org/officeDocument/2006/relationships/hyperlink" Target="http://www.cotpricecharts.com/commitmentscurrent/" TargetMode="External"/><Relationship Id="rId4" Type="http://schemas.openxmlformats.org/officeDocument/2006/relationships/hyperlink" Target="http://www.nationalfutures.com/cftc-report.htm"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webmail.east.cox.net/do/redirect?url=http%253A%252F%252Fwww.cmegroup.com%252Fmanaged-futures%252FFeb2011%252Flookinginsidemarkets.html%2523.TnUagkybawE.email"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hyperlink" Target="https://webmail.east.cox.net/do/redirect?url=http%253A%252F%252Fwww.cftc.gov%252FMarketReports%252FBankParticipationReports%252Findex.htm"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ctrTitle"/>
          </p:nvPr>
        </p:nvSpPr>
        <p:spPr/>
        <p:txBody>
          <a:bodyPr/>
          <a:lstStyle/>
          <a:p>
            <a:pPr algn="ctr"/>
            <a:r>
              <a:rPr lang="en-US" dirty="0" smtClean="0"/>
              <a:t>Commitments of Traders Analysis</a:t>
            </a:r>
            <a:endParaRPr lang="en-US" dirty="0"/>
          </a:p>
        </p:txBody>
      </p:sp>
      <p:sp>
        <p:nvSpPr>
          <p:cNvPr id="10" name="Subtitle 9"/>
          <p:cNvSpPr>
            <a:spLocks noGrp="1"/>
          </p:cNvSpPr>
          <p:nvPr>
            <p:ph type="subTitle" idx="1"/>
          </p:nvPr>
        </p:nvSpPr>
        <p:spPr>
          <a:xfrm>
            <a:off x="1371600" y="4114800"/>
            <a:ext cx="5257800" cy="1371600"/>
          </a:xfrm>
        </p:spPr>
        <p:txBody>
          <a:bodyPr>
            <a:noAutofit/>
          </a:bodyPr>
          <a:lstStyle/>
          <a:p>
            <a:pPr algn="ctr"/>
            <a:r>
              <a:rPr lang="en-US" sz="2800" dirty="0" smtClean="0"/>
              <a:t>Becky McClain</a:t>
            </a:r>
          </a:p>
          <a:p>
            <a:pPr algn="ctr"/>
            <a:r>
              <a:rPr lang="en-US" sz="2800" dirty="0" smtClean="0"/>
              <a:t>June 16, 2012</a:t>
            </a:r>
          </a:p>
          <a:p>
            <a:pPr algn="ctr"/>
            <a:r>
              <a:rPr lang="en-US" sz="2800" dirty="0" smtClean="0"/>
              <a:t>San Diego </a:t>
            </a:r>
            <a:r>
              <a:rPr lang="en-US" sz="2800" dirty="0" smtClean="0"/>
              <a:t>Investools</a:t>
            </a:r>
            <a:r>
              <a:rPr lang="en-US" sz="2800" dirty="0" smtClean="0"/>
              <a:t> User Group</a:t>
            </a:r>
            <a:endParaRPr lang="en-US" sz="28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88259"/>
            <a:ext cx="8610599" cy="1461247"/>
          </a:xfrm>
        </p:spPr>
        <p:txBody>
          <a:bodyPr/>
          <a:lstStyle/>
          <a:p>
            <a:r>
              <a:rPr lang="en-US" dirty="0" smtClean="0"/>
              <a:t>Bank Participation Report</a:t>
            </a:r>
            <a:endParaRPr lang="en-US" dirty="0"/>
          </a:p>
        </p:txBody>
      </p:sp>
      <p:sp>
        <p:nvSpPr>
          <p:cNvPr id="3" name="Content Placeholder 2"/>
          <p:cNvSpPr>
            <a:spLocks noGrp="1"/>
          </p:cNvSpPr>
          <p:nvPr>
            <p:ph idx="1"/>
          </p:nvPr>
        </p:nvSpPr>
        <p:spPr/>
        <p:txBody>
          <a:bodyPr/>
          <a:lstStyle/>
          <a:p>
            <a:r>
              <a:rPr lang="en-US" dirty="0" smtClean="0"/>
              <a:t>New Report the first Tuesday of the month</a:t>
            </a:r>
          </a:p>
          <a:p>
            <a:r>
              <a:rPr lang="en-US" dirty="0" smtClean="0">
                <a:hlinkClick r:id="rId3"/>
              </a:rPr>
              <a:t>http://www.cftc.gov/MarketReports/BankParticipationReports/index.htm</a:t>
            </a:r>
            <a:endParaRPr lang="en-US" dirty="0" smtClean="0"/>
          </a:p>
          <a:p>
            <a:r>
              <a:rPr lang="en-US" dirty="0" smtClean="0"/>
              <a:t>Futures and Options Reports</a:t>
            </a:r>
          </a:p>
          <a:p>
            <a:r>
              <a:rPr lang="en-US" dirty="0" smtClean="0"/>
              <a:t>The banks oftentimes take the other side of Smart Money traders or make their own trades.</a:t>
            </a:r>
          </a:p>
          <a:p>
            <a:endParaRPr lang="en-US" dirty="0"/>
          </a:p>
          <a:p>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2057400" y="1524001"/>
            <a:ext cx="5638800" cy="3046988"/>
          </a:xfrm>
          <a:prstGeom prst="rect">
            <a:avLst/>
          </a:prstGeom>
          <a:noFill/>
        </p:spPr>
        <p:txBody>
          <a:bodyPr wrap="square" rtlCol="0">
            <a:spAutoFit/>
          </a:bodyPr>
          <a:lstStyle/>
          <a:p>
            <a:r>
              <a:rPr lang="en-US" sz="3200" dirty="0" smtClean="0"/>
              <a:t>Questions?</a:t>
            </a:r>
          </a:p>
          <a:p>
            <a:endParaRPr lang="en-US" sz="3200" dirty="0"/>
          </a:p>
          <a:p>
            <a:endParaRPr lang="en-US" sz="3200" dirty="0" smtClean="0"/>
          </a:p>
          <a:p>
            <a:endParaRPr lang="en-US" sz="3200" dirty="0"/>
          </a:p>
          <a:p>
            <a:endParaRPr lang="en-US" sz="3200" dirty="0" smtClean="0"/>
          </a:p>
          <a:p>
            <a:r>
              <a:rPr lang="en-US" sz="3200" dirty="0" smtClean="0"/>
              <a:t>Thanks for staying awake!!</a:t>
            </a:r>
            <a:endParaRPr lang="en-US" sz="32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88259"/>
            <a:ext cx="9144000" cy="1461247"/>
          </a:xfrm>
        </p:spPr>
        <p:txBody>
          <a:bodyPr/>
          <a:lstStyle/>
          <a:p>
            <a:pPr algn="ctr"/>
            <a:r>
              <a:rPr lang="en-US" sz="4000" dirty="0" smtClean="0"/>
              <a:t>Commitments of Traders Analysis </a:t>
            </a:r>
            <a:endParaRPr lang="en-US" sz="4000" dirty="0"/>
          </a:p>
        </p:txBody>
      </p:sp>
      <p:sp>
        <p:nvSpPr>
          <p:cNvPr id="3" name="Text Placeholder 2"/>
          <p:cNvSpPr>
            <a:spLocks noGrp="1"/>
          </p:cNvSpPr>
          <p:nvPr>
            <p:ph type="body" idx="4294967295"/>
          </p:nvPr>
        </p:nvSpPr>
        <p:spPr>
          <a:xfrm>
            <a:off x="0" y="1809750"/>
            <a:ext cx="8534400" cy="4210050"/>
          </a:xfrm>
        </p:spPr>
        <p:txBody>
          <a:bodyPr>
            <a:normAutofit/>
          </a:bodyPr>
          <a:lstStyle/>
          <a:p>
            <a:r>
              <a:rPr lang="en-US" sz="2800" dirty="0" smtClean="0">
                <a:hlinkClick r:id="rId3"/>
              </a:rPr>
              <a:t>http://www.cmegroup.com/trading/agricultural</a:t>
            </a:r>
            <a:r>
              <a:rPr lang="en-US" sz="2800" dirty="0" smtClean="0">
                <a:hlinkClick r:id="rId3"/>
              </a:rPr>
              <a:t>/</a:t>
            </a:r>
            <a:r>
              <a:rPr lang="en-US" sz="2800" dirty="0" smtClean="0"/>
              <a:t>                                                                      Data published  late Friday.  Link right side of page.</a:t>
            </a:r>
          </a:p>
          <a:p>
            <a:r>
              <a:rPr lang="en-US" sz="2800" dirty="0" smtClean="0"/>
              <a:t>Barchart.com   Futures page, Commitment of Traders</a:t>
            </a:r>
          </a:p>
          <a:p>
            <a:r>
              <a:rPr lang="en-US" sz="2800" dirty="0" smtClean="0"/>
              <a:t>John Person, Person’s Pivots guy, utilizes this data </a:t>
            </a:r>
            <a:r>
              <a:rPr lang="en-US" sz="2800" dirty="0" smtClean="0">
                <a:hlinkClick r:id="rId4"/>
              </a:rPr>
              <a:t>http</a:t>
            </a:r>
            <a:r>
              <a:rPr lang="en-US" sz="2800" dirty="0" smtClean="0">
                <a:hlinkClick r:id="rId4"/>
              </a:rPr>
              <a:t>://www.nationalfutures.com/cftc-report.htm</a:t>
            </a:r>
            <a:r>
              <a:rPr lang="en-US" sz="2800" dirty="0" smtClean="0"/>
              <a:t> </a:t>
            </a:r>
            <a:endParaRPr lang="en-US" sz="2800" dirty="0" smtClean="0"/>
          </a:p>
          <a:p>
            <a:r>
              <a:rPr lang="en-US" sz="2800" dirty="0" smtClean="0">
                <a:hlinkClick r:id="rId5"/>
              </a:rPr>
              <a:t>http://www.cotpricecharts.com/commitmentscurrent</a:t>
            </a:r>
            <a:r>
              <a:rPr lang="en-US" sz="2800" dirty="0" smtClean="0">
                <a:hlinkClick r:id="rId5"/>
              </a:rPr>
              <a:t>/</a:t>
            </a:r>
            <a:endParaRPr lang="en-US" sz="2800" dirty="0" smtClean="0"/>
          </a:p>
          <a:p>
            <a:r>
              <a:rPr lang="en-US" sz="2800" dirty="0" smtClean="0">
                <a:hlinkClick r:id="rId6"/>
              </a:rPr>
              <a:t>http://</a:t>
            </a:r>
            <a:r>
              <a:rPr lang="en-US" sz="2800" dirty="0" smtClean="0">
                <a:hlinkClick r:id="rId6"/>
              </a:rPr>
              <a:t>www.cftc.gov/marketreports/commitmentsoftraders/index.htm</a:t>
            </a:r>
            <a:r>
              <a:rPr lang="en-US" sz="2800" dirty="0" smtClean="0"/>
              <a:t> </a:t>
            </a:r>
          </a:p>
          <a:p>
            <a:endParaRPr lang="en-US" sz="28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2353" y="188259"/>
            <a:ext cx="7799294" cy="954741"/>
          </a:xfrm>
        </p:spPr>
        <p:txBody>
          <a:bodyPr/>
          <a:lstStyle/>
          <a:p>
            <a:pPr algn="ctr"/>
            <a:r>
              <a:rPr lang="en-US" sz="4000" dirty="0" smtClean="0"/>
              <a:t>How To Read the Report</a:t>
            </a:r>
            <a:endParaRPr lang="en-US" sz="4000" dirty="0"/>
          </a:p>
        </p:txBody>
      </p:sp>
      <p:sp>
        <p:nvSpPr>
          <p:cNvPr id="3" name="Content Placeholder 2"/>
          <p:cNvSpPr>
            <a:spLocks noGrp="1"/>
          </p:cNvSpPr>
          <p:nvPr>
            <p:ph idx="1"/>
          </p:nvPr>
        </p:nvSpPr>
        <p:spPr>
          <a:xfrm>
            <a:off x="381000" y="1447800"/>
            <a:ext cx="8534400" cy="4876800"/>
          </a:xfrm>
        </p:spPr>
        <p:txBody>
          <a:bodyPr>
            <a:normAutofit/>
          </a:bodyPr>
          <a:lstStyle/>
          <a:p>
            <a:r>
              <a:rPr lang="en-US" sz="3200" dirty="0" smtClean="0"/>
              <a:t>Note </a:t>
            </a:r>
            <a:r>
              <a:rPr lang="en-US" sz="3200" dirty="0" smtClean="0"/>
              <a:t>net position changes from prior reports. </a:t>
            </a:r>
            <a:endParaRPr lang="en-US" sz="3200" dirty="0" smtClean="0"/>
          </a:p>
          <a:p>
            <a:r>
              <a:rPr lang="en-US" sz="3200" dirty="0" smtClean="0"/>
              <a:t>Subtract  </a:t>
            </a:r>
            <a:r>
              <a:rPr lang="en-US" sz="3200" dirty="0" smtClean="0"/>
              <a:t>short contracts from </a:t>
            </a:r>
            <a:r>
              <a:rPr lang="en-US" sz="3200" dirty="0" smtClean="0"/>
              <a:t> long </a:t>
            </a:r>
            <a:r>
              <a:rPr lang="en-US" sz="3200" dirty="0" smtClean="0"/>
              <a:t>contracts. Positives indicate long (more longs than shorts) and negative results indicate net short (more shorts than longs). </a:t>
            </a:r>
            <a:r>
              <a:rPr lang="en-US" sz="3200" dirty="0" smtClean="0"/>
              <a:t>  Noted as Weekly Net Change.</a:t>
            </a:r>
          </a:p>
          <a:p>
            <a:r>
              <a:rPr lang="en-US" sz="3200" dirty="0" smtClean="0"/>
              <a:t>My Report to you: Bullish = long and Bearish = short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72353" y="188259"/>
            <a:ext cx="7799294" cy="878541"/>
          </a:xfrm>
        </p:spPr>
        <p:txBody>
          <a:bodyPr/>
          <a:lstStyle/>
          <a:p>
            <a:pPr algn="ctr"/>
            <a:r>
              <a:rPr lang="en-US" sz="4000" dirty="0" smtClean="0"/>
              <a:t>How To Read the Report</a:t>
            </a:r>
            <a:endParaRPr lang="en-US" sz="4000" dirty="0"/>
          </a:p>
        </p:txBody>
      </p:sp>
      <p:sp>
        <p:nvSpPr>
          <p:cNvPr id="8" name="Content Placeholder 7"/>
          <p:cNvSpPr>
            <a:spLocks noGrp="1"/>
          </p:cNvSpPr>
          <p:nvPr>
            <p:ph idx="1"/>
          </p:nvPr>
        </p:nvSpPr>
        <p:spPr>
          <a:xfrm>
            <a:off x="228600" y="1219200"/>
            <a:ext cx="8610600" cy="5410200"/>
          </a:xfrm>
        </p:spPr>
        <p:txBody>
          <a:bodyPr>
            <a:normAutofit/>
          </a:bodyPr>
          <a:lstStyle/>
          <a:p>
            <a:r>
              <a:rPr lang="en-US" sz="3200" dirty="0" smtClean="0"/>
              <a:t>Commercial:  "Smart Money“  market makers, banks and institutions. </a:t>
            </a:r>
          </a:p>
          <a:p>
            <a:r>
              <a:rPr lang="en-US" sz="3200" dirty="0" smtClean="0"/>
              <a:t>Non </a:t>
            </a:r>
            <a:r>
              <a:rPr lang="en-US" sz="3200" dirty="0" smtClean="0"/>
              <a:t>Commercial: Commodity owners, hedge funds and large speculators.</a:t>
            </a:r>
          </a:p>
          <a:p>
            <a:r>
              <a:rPr lang="en-US" sz="3200" dirty="0" smtClean="0"/>
              <a:t>Non-</a:t>
            </a:r>
            <a:r>
              <a:rPr lang="en-US" sz="3200" dirty="0" smtClean="0"/>
              <a:t>Reportables</a:t>
            </a:r>
            <a:r>
              <a:rPr lang="en-US" sz="3200" dirty="0" smtClean="0"/>
              <a:t> : Small Speculators. </a:t>
            </a:r>
          </a:p>
          <a:p>
            <a:r>
              <a:rPr lang="en-US" sz="3200" dirty="0" smtClean="0"/>
              <a:t>Big </a:t>
            </a:r>
            <a:r>
              <a:rPr lang="en-US" sz="3200" dirty="0" smtClean="0"/>
              <a:t>money players are the </a:t>
            </a:r>
            <a:r>
              <a:rPr lang="en-US" sz="3200" dirty="0" smtClean="0"/>
              <a:t>market</a:t>
            </a:r>
            <a:r>
              <a:rPr lang="en-US" sz="3200" dirty="0" smtClean="0"/>
              <a:t>. </a:t>
            </a:r>
          </a:p>
          <a:p>
            <a:r>
              <a:rPr lang="en-US" sz="3200" dirty="0" smtClean="0"/>
              <a:t>For counter trend </a:t>
            </a:r>
            <a:r>
              <a:rPr lang="en-US" sz="3200" dirty="0" smtClean="0"/>
              <a:t>traders</a:t>
            </a:r>
            <a:r>
              <a:rPr lang="en-US" sz="3200" dirty="0" smtClean="0"/>
              <a:t>, do not </a:t>
            </a:r>
            <a:r>
              <a:rPr lang="en-US" sz="3200" dirty="0" smtClean="0"/>
              <a:t>follow big $$$. </a:t>
            </a:r>
            <a:endParaRPr lang="en-US" sz="3200" dirty="0" smtClean="0"/>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pPr algn="ctr"/>
            <a:r>
              <a:rPr lang="en-US" sz="3600" dirty="0" smtClean="0"/>
              <a:t>Commitments of Traders Report</a:t>
            </a:r>
            <a:endParaRPr lang="en-US" sz="3600" dirty="0"/>
          </a:p>
        </p:txBody>
      </p:sp>
      <p:sp>
        <p:nvSpPr>
          <p:cNvPr id="4" name="Content Placeholder 3"/>
          <p:cNvSpPr>
            <a:spLocks noGrp="1"/>
          </p:cNvSpPr>
          <p:nvPr>
            <p:ph sz="half" idx="4294967295"/>
          </p:nvPr>
        </p:nvSpPr>
        <p:spPr>
          <a:xfrm>
            <a:off x="0" y="2070100"/>
            <a:ext cx="8839200" cy="3738563"/>
          </a:xfrm>
        </p:spPr>
        <p:txBody>
          <a:bodyPr>
            <a:normAutofit fontScale="85000" lnSpcReduction="10000"/>
          </a:bodyPr>
          <a:lstStyle/>
          <a:p>
            <a:r>
              <a:rPr lang="en-US" dirty="0" smtClean="0"/>
              <a:t>Commercial                                         	Non Reportable</a:t>
            </a:r>
          </a:p>
          <a:p>
            <a:r>
              <a:rPr lang="en-US" dirty="0" smtClean="0"/>
              <a:t>Net Position	Weekly Net Change	Net Position	Weekly Net Change</a:t>
            </a:r>
          </a:p>
          <a:p>
            <a:r>
              <a:rPr lang="en-US" dirty="0" smtClean="0"/>
              <a:t>Dollar</a:t>
            </a:r>
            <a:r>
              <a:rPr lang="en-US" dirty="0" smtClean="0"/>
              <a:t>	-51,509	</a:t>
            </a:r>
            <a:r>
              <a:rPr lang="en-US" dirty="0" smtClean="0"/>
              <a:t>-</a:t>
            </a:r>
            <a:r>
              <a:rPr lang="en-US" dirty="0" smtClean="0"/>
              <a:t>4,242		</a:t>
            </a:r>
            <a:r>
              <a:rPr lang="en-US" dirty="0" smtClean="0"/>
              <a:t>5,373</a:t>
            </a:r>
            <a:r>
              <a:rPr lang="en-US" dirty="0" smtClean="0"/>
              <a:t>		+71</a:t>
            </a:r>
          </a:p>
          <a:p>
            <a:r>
              <a:rPr lang="en-US" dirty="0" smtClean="0"/>
              <a:t>Euro	</a:t>
            </a:r>
            <a:r>
              <a:rPr lang="en-US" dirty="0" smtClean="0"/>
              <a:t>256,470	+</a:t>
            </a:r>
            <a:r>
              <a:rPr lang="en-US" dirty="0" smtClean="0"/>
              <a:t>13,419	</a:t>
            </a:r>
            <a:r>
              <a:rPr lang="en-US" dirty="0" smtClean="0"/>
              <a:t>-43,410</a:t>
            </a:r>
            <a:r>
              <a:rPr lang="en-US" dirty="0" smtClean="0"/>
              <a:t>	-486</a:t>
            </a:r>
          </a:p>
          <a:p>
            <a:r>
              <a:rPr lang="en-US" dirty="0" smtClean="0"/>
              <a:t>Dow Jones $5  </a:t>
            </a:r>
            <a:r>
              <a:rPr lang="en-US" dirty="0" smtClean="0"/>
              <a:t>-</a:t>
            </a:r>
            <a:r>
              <a:rPr lang="en-US" dirty="0" smtClean="0"/>
              <a:t>9,316	</a:t>
            </a:r>
            <a:r>
              <a:rPr lang="en-US" dirty="0" smtClean="0"/>
              <a:t>-</a:t>
            </a:r>
            <a:r>
              <a:rPr lang="en-US" dirty="0" smtClean="0"/>
              <a:t>575	</a:t>
            </a:r>
            <a:r>
              <a:rPr lang="en-US" dirty="0" smtClean="0"/>
              <a:t>             9,567</a:t>
            </a:r>
            <a:r>
              <a:rPr lang="en-US" dirty="0" smtClean="0"/>
              <a:t>		+340</a:t>
            </a:r>
          </a:p>
          <a:p>
            <a:r>
              <a:rPr lang="en-US" dirty="0" smtClean="0"/>
              <a:t>Nasdaq</a:t>
            </a:r>
            <a:r>
              <a:rPr lang="en-US" dirty="0" smtClean="0"/>
              <a:t> Mini </a:t>
            </a:r>
            <a:r>
              <a:rPr lang="en-US" dirty="0" smtClean="0"/>
              <a:t>-</a:t>
            </a:r>
            <a:r>
              <a:rPr lang="en-US" dirty="0" smtClean="0"/>
              <a:t>26,971	</a:t>
            </a:r>
            <a:r>
              <a:rPr lang="en-US" dirty="0" smtClean="0"/>
              <a:t>+7,322             2,329</a:t>
            </a:r>
            <a:r>
              <a:rPr lang="en-US" dirty="0" smtClean="0"/>
              <a:t>	</a:t>
            </a:r>
            <a:r>
              <a:rPr lang="en-US" dirty="0" smtClean="0"/>
              <a:t>	-620</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Calculations	</a:t>
            </a:r>
            <a:endParaRPr lang="en-US" dirty="0"/>
          </a:p>
        </p:txBody>
      </p:sp>
      <p:sp>
        <p:nvSpPr>
          <p:cNvPr id="3" name="TextBox 2"/>
          <p:cNvSpPr txBox="1"/>
          <p:nvPr/>
        </p:nvSpPr>
        <p:spPr>
          <a:xfrm>
            <a:off x="304800" y="2133600"/>
            <a:ext cx="8458200" cy="3970318"/>
          </a:xfrm>
          <a:prstGeom prst="rect">
            <a:avLst/>
          </a:prstGeom>
          <a:noFill/>
        </p:spPr>
        <p:txBody>
          <a:bodyPr wrap="square" rtlCol="0">
            <a:spAutoFit/>
          </a:bodyPr>
          <a:lstStyle/>
          <a:p>
            <a:r>
              <a:rPr lang="en-US" sz="2800" dirty="0" smtClean="0">
                <a:latin typeface="+mj-lt"/>
              </a:rPr>
              <a:t>Net position +/- Weekly Net Change = Next Week’s Data</a:t>
            </a:r>
          </a:p>
          <a:p>
            <a:endParaRPr lang="en-US" sz="2800" dirty="0">
              <a:latin typeface="+mj-lt"/>
            </a:endParaRPr>
          </a:p>
          <a:p>
            <a:r>
              <a:rPr lang="en-US" sz="2800" dirty="0" smtClean="0">
                <a:latin typeface="+mj-lt"/>
              </a:rPr>
              <a:t>The result is a positive or negative number.</a:t>
            </a:r>
          </a:p>
          <a:p>
            <a:endParaRPr lang="en-US" sz="2800" dirty="0">
              <a:latin typeface="+mj-lt"/>
            </a:endParaRPr>
          </a:p>
          <a:p>
            <a:r>
              <a:rPr lang="en-US" sz="2800" dirty="0" smtClean="0">
                <a:latin typeface="+mj-lt"/>
              </a:rPr>
              <a:t>These are reported as Bull or Bear with the net change.</a:t>
            </a:r>
          </a:p>
          <a:p>
            <a:endParaRPr lang="en-US" sz="2800" dirty="0">
              <a:latin typeface="+mj-lt"/>
            </a:endParaRPr>
          </a:p>
          <a:p>
            <a:r>
              <a:rPr lang="en-US" sz="2800" dirty="0" smtClean="0">
                <a:latin typeface="+mj-lt"/>
              </a:rPr>
              <a:t>With data from many weeks, trends develop.</a:t>
            </a:r>
            <a:endParaRPr lang="en-US" sz="2800" dirty="0">
              <a:latin typeface="+mj-lt"/>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72353" y="188259"/>
            <a:ext cx="7799294" cy="1335741"/>
          </a:xfrm>
        </p:spPr>
        <p:txBody>
          <a:bodyPr/>
          <a:lstStyle/>
          <a:p>
            <a:r>
              <a:rPr lang="en-US" sz="4000" dirty="0" smtClean="0"/>
              <a:t>What You See is What You Get</a:t>
            </a:r>
            <a:endParaRPr lang="en-US" sz="4000" dirty="0"/>
          </a:p>
        </p:txBody>
      </p:sp>
      <p:sp>
        <p:nvSpPr>
          <p:cNvPr id="5" name="Content Placeholder 4"/>
          <p:cNvSpPr>
            <a:spLocks noGrp="1"/>
          </p:cNvSpPr>
          <p:nvPr>
            <p:ph idx="1"/>
          </p:nvPr>
        </p:nvSpPr>
        <p:spPr>
          <a:xfrm>
            <a:off x="228600" y="2057401"/>
            <a:ext cx="8610600" cy="3733800"/>
          </a:xfrm>
        </p:spPr>
        <p:txBody>
          <a:bodyPr>
            <a:normAutofit fontScale="77500" lnSpcReduction="20000"/>
          </a:bodyPr>
          <a:lstStyle/>
          <a:p>
            <a:r>
              <a:rPr lang="en-US" dirty="0" smtClean="0"/>
              <a:t>Commercial                                         	Non Reportable</a:t>
            </a:r>
          </a:p>
          <a:p>
            <a:r>
              <a:rPr lang="en-US" dirty="0" smtClean="0"/>
              <a:t>     Net Position    Weekly </a:t>
            </a:r>
            <a:r>
              <a:rPr lang="en-US" dirty="0" smtClean="0"/>
              <a:t>Net Change	Net Position	Weekly </a:t>
            </a:r>
            <a:r>
              <a:rPr lang="en-US" dirty="0" smtClean="0"/>
              <a:t>Net Change</a:t>
            </a:r>
            <a:endParaRPr lang="en-US" dirty="0" smtClean="0"/>
          </a:p>
          <a:p>
            <a:r>
              <a:rPr lang="en-US" dirty="0" smtClean="0"/>
              <a:t>Dollar</a:t>
            </a:r>
            <a:r>
              <a:rPr lang="en-US" b="1" dirty="0" smtClean="0">
                <a:solidFill>
                  <a:srgbClr val="002060"/>
                </a:solidFill>
              </a:rPr>
              <a:t>-</a:t>
            </a:r>
            <a:r>
              <a:rPr lang="en-US" b="1" u="sng" dirty="0" smtClean="0">
                <a:solidFill>
                  <a:srgbClr val="002060"/>
                </a:solidFill>
              </a:rPr>
              <a:t>51,509</a:t>
            </a:r>
            <a:r>
              <a:rPr lang="en-US" b="1" u="sng" dirty="0" smtClean="0">
                <a:solidFill>
                  <a:srgbClr val="002060"/>
                </a:solidFill>
              </a:rPr>
              <a:t>	</a:t>
            </a:r>
            <a:r>
              <a:rPr lang="en-US" dirty="0" smtClean="0"/>
              <a:t>	</a:t>
            </a:r>
            <a:r>
              <a:rPr lang="en-US" u="sng" dirty="0" smtClean="0">
                <a:solidFill>
                  <a:srgbClr val="C00000"/>
                </a:solidFill>
              </a:rPr>
              <a:t>-4,242	</a:t>
            </a:r>
            <a:r>
              <a:rPr lang="en-US" dirty="0" smtClean="0"/>
              <a:t>	5,373		+71</a:t>
            </a:r>
          </a:p>
          <a:p>
            <a:r>
              <a:rPr lang="en-US" dirty="0" smtClean="0"/>
              <a:t>Prior report: </a:t>
            </a:r>
            <a:r>
              <a:rPr lang="en-US" dirty="0" smtClean="0"/>
              <a:t>Dollar </a:t>
            </a:r>
            <a:r>
              <a:rPr lang="en-US" b="1" u="sng" dirty="0" smtClean="0">
                <a:solidFill>
                  <a:srgbClr val="00B0F0"/>
                </a:solidFill>
              </a:rPr>
              <a:t>-47,267</a:t>
            </a:r>
            <a:r>
              <a:rPr lang="en-US" dirty="0" smtClean="0"/>
              <a:t>	</a:t>
            </a:r>
            <a:r>
              <a:rPr lang="en-US" dirty="0" smtClean="0"/>
              <a:t>-</a:t>
            </a:r>
            <a:r>
              <a:rPr lang="en-US" dirty="0" smtClean="0"/>
              <a:t>9,756		5,302	</a:t>
            </a:r>
            <a:r>
              <a:rPr lang="en-US" dirty="0" smtClean="0"/>
              <a:t>	+</a:t>
            </a:r>
            <a:r>
              <a:rPr lang="en-US" dirty="0" smtClean="0"/>
              <a:t>867</a:t>
            </a:r>
          </a:p>
          <a:p>
            <a:r>
              <a:rPr lang="en-US" b="1" dirty="0" smtClean="0">
                <a:solidFill>
                  <a:srgbClr val="00B0F0"/>
                </a:solidFill>
              </a:rPr>
              <a:t>ANALYSIS:            -47,267 </a:t>
            </a:r>
            <a:r>
              <a:rPr lang="en-US" dirty="0" smtClean="0"/>
              <a:t>	</a:t>
            </a:r>
            <a:r>
              <a:rPr lang="en-US" dirty="0" smtClean="0">
                <a:solidFill>
                  <a:srgbClr val="7030A0"/>
                </a:solidFill>
              </a:rPr>
              <a:t>+ </a:t>
            </a:r>
            <a:r>
              <a:rPr lang="en-US" dirty="0" smtClean="0"/>
              <a:t>	</a:t>
            </a:r>
            <a:r>
              <a:rPr lang="en-US" b="1" dirty="0" smtClean="0">
                <a:solidFill>
                  <a:srgbClr val="C00000"/>
                </a:solidFill>
              </a:rPr>
              <a:t>-4,242 </a:t>
            </a:r>
            <a:r>
              <a:rPr lang="en-US" dirty="0" smtClean="0"/>
              <a:t>	</a:t>
            </a:r>
            <a:r>
              <a:rPr lang="en-US" dirty="0" smtClean="0">
                <a:solidFill>
                  <a:srgbClr val="7030A0"/>
                </a:solidFill>
              </a:rPr>
              <a:t>= </a:t>
            </a:r>
            <a:r>
              <a:rPr lang="en-US" dirty="0" smtClean="0"/>
              <a:t>	</a:t>
            </a:r>
            <a:r>
              <a:rPr lang="en-US" b="1" dirty="0" smtClean="0">
                <a:solidFill>
                  <a:srgbClr val="002060"/>
                </a:solidFill>
              </a:rPr>
              <a:t>-51,509</a:t>
            </a:r>
          </a:p>
          <a:p>
            <a:r>
              <a:rPr lang="en-US" dirty="0" smtClean="0"/>
              <a:t>US Dollar</a:t>
            </a:r>
            <a:r>
              <a:rPr lang="en-US" b="1" u="sng" dirty="0" smtClean="0">
                <a:solidFill>
                  <a:srgbClr val="C00000"/>
                </a:solidFill>
              </a:rPr>
              <a:t>...-4 K SHORTER</a:t>
            </a:r>
            <a:r>
              <a:rPr lang="en-US" b="1" dirty="0" smtClean="0"/>
              <a:t>....</a:t>
            </a:r>
            <a:r>
              <a:rPr lang="en-US" dirty="0" smtClean="0"/>
              <a:t>Shorter - 9.7 K...Shorter - 15.6 K...Shorter - 7.7 K ...Less Short + 3 K...Way Less Short +5 K... Less Short +2  K </a:t>
            </a:r>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72353" y="188259"/>
            <a:ext cx="7799294" cy="878541"/>
          </a:xfrm>
        </p:spPr>
        <p:txBody>
          <a:bodyPr/>
          <a:lstStyle/>
          <a:p>
            <a:pPr algn="ctr"/>
            <a:r>
              <a:rPr lang="en-US" sz="3600" dirty="0" smtClean="0"/>
              <a:t>Analysis Results</a:t>
            </a:r>
            <a:endParaRPr lang="en-US" sz="3600" dirty="0"/>
          </a:p>
        </p:txBody>
      </p:sp>
      <p:sp>
        <p:nvSpPr>
          <p:cNvPr id="4" name="Content Placeholder 3"/>
          <p:cNvSpPr>
            <a:spLocks noGrp="1"/>
          </p:cNvSpPr>
          <p:nvPr>
            <p:ph idx="1"/>
          </p:nvPr>
        </p:nvSpPr>
        <p:spPr>
          <a:xfrm>
            <a:off x="304800" y="1219200"/>
            <a:ext cx="8305800" cy="5105400"/>
          </a:xfrm>
        </p:spPr>
        <p:txBody>
          <a:bodyPr>
            <a:noAutofit/>
          </a:bodyPr>
          <a:lstStyle/>
          <a:p>
            <a:r>
              <a:rPr lang="en-US" sz="2400" b="1" dirty="0" smtClean="0"/>
              <a:t>Bullish</a:t>
            </a:r>
            <a:r>
              <a:rPr lang="en-US" sz="2400" b="1" dirty="0" smtClean="0"/>
              <a:t>....</a:t>
            </a:r>
          </a:p>
          <a:p>
            <a:r>
              <a:rPr lang="en-US" sz="2400" dirty="0" smtClean="0"/>
              <a:t>Euro </a:t>
            </a:r>
            <a:r>
              <a:rPr lang="en-US" sz="2400" dirty="0" smtClean="0"/>
              <a:t>....+13.4 K LONGER...Longer +4.9 K...Longer + 18.4 K...LONGER +35.9 K...LONGER 39 K..Less Long -7 K...Shorter -</a:t>
            </a:r>
            <a:r>
              <a:rPr lang="en-US" sz="2400" dirty="0" smtClean="0"/>
              <a:t>5.9 </a:t>
            </a:r>
            <a:r>
              <a:rPr lang="en-US" sz="2400" dirty="0" smtClean="0"/>
              <a:t>K </a:t>
            </a:r>
            <a:endParaRPr lang="en-US" sz="2400" dirty="0" smtClean="0"/>
          </a:p>
          <a:p>
            <a:r>
              <a:rPr lang="en-US" sz="2400" b="1" dirty="0" smtClean="0"/>
              <a:t>Bearish…</a:t>
            </a:r>
          </a:p>
          <a:p>
            <a:r>
              <a:rPr lang="en-US" sz="2400" dirty="0" smtClean="0"/>
              <a:t>US Dollar...-4 K </a:t>
            </a:r>
            <a:r>
              <a:rPr lang="en-US" sz="2400" dirty="0" smtClean="0"/>
              <a:t>SHORTER....Shorter - 9.7 K...Shorter - 15.6 K...Shorter - 7.7 K ...Less Short + 3 K...Way Less Short +5 K... Less Short +2 </a:t>
            </a:r>
            <a:r>
              <a:rPr lang="en-US" sz="2400" dirty="0" smtClean="0"/>
              <a:t> </a:t>
            </a:r>
            <a:r>
              <a:rPr lang="en-US" sz="2400" dirty="0" smtClean="0"/>
              <a:t>K </a:t>
            </a:r>
            <a:endParaRPr lang="en-US" sz="2400" dirty="0" smtClean="0"/>
          </a:p>
          <a:p>
            <a:r>
              <a:rPr lang="en-US" sz="2400" dirty="0" smtClean="0"/>
              <a:t>Dow </a:t>
            </a:r>
            <a:r>
              <a:rPr lang="en-US" sz="2400" dirty="0" smtClean="0"/>
              <a:t>Jones...+.06 K Less Short....Shorter - .05 K...Way Less Short + 10 K...Shorter - 2.9 K....WAY LESS SHORT + 15 </a:t>
            </a:r>
            <a:r>
              <a:rPr lang="en-US" sz="2400" dirty="0" smtClean="0"/>
              <a:t>K…SHORTER – 5K</a:t>
            </a:r>
          </a:p>
          <a:p>
            <a:r>
              <a:rPr lang="en-US" sz="2400" dirty="0" smtClean="0"/>
              <a:t>NASDAQ...+7 K Less Short...Less Short + 13K...Way Less Short + 28 K...Way Shorter - 31.8 K...WAY LESS SHORT + 48K...WAY </a:t>
            </a:r>
            <a:r>
              <a:rPr lang="en-US" sz="2400" dirty="0" smtClean="0"/>
              <a:t>LESS</a:t>
            </a:r>
            <a:endParaRPr lang="en-US" sz="24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72352" y="188259"/>
            <a:ext cx="8243047" cy="1461247"/>
          </a:xfrm>
        </p:spPr>
        <p:txBody>
          <a:bodyPr/>
          <a:lstStyle/>
          <a:p>
            <a:r>
              <a:rPr lang="en-US" dirty="0" smtClean="0"/>
              <a:t>Need More Information?</a:t>
            </a:r>
            <a:endParaRPr lang="en-US" dirty="0"/>
          </a:p>
        </p:txBody>
      </p:sp>
      <p:sp>
        <p:nvSpPr>
          <p:cNvPr id="4" name="Content Placeholder 3"/>
          <p:cNvSpPr>
            <a:spLocks noGrp="1"/>
          </p:cNvSpPr>
          <p:nvPr>
            <p:ph idx="1"/>
          </p:nvPr>
        </p:nvSpPr>
        <p:spPr/>
        <p:txBody>
          <a:bodyPr>
            <a:normAutofit fontScale="92500" lnSpcReduction="20000"/>
          </a:bodyPr>
          <a:lstStyle/>
          <a:p>
            <a:r>
              <a:rPr lang="en-US" dirty="0" smtClean="0"/>
              <a:t>From the CME Group please find this better evaluation of the data in the report. You can view the article in the Managed Futures PDF from their site. Looking Inside the Markets </a:t>
            </a:r>
            <a:r>
              <a:rPr lang="en-US" dirty="0" smtClean="0">
                <a:hlinkClick r:id="rId3" action="ppaction://hlinkfile"/>
              </a:rPr>
              <a:t>http://www.cmegroup.com/managed-futures/Feb2011/look </a:t>
            </a:r>
            <a:r>
              <a:rPr lang="en-US" dirty="0" smtClean="0">
                <a:hlinkClick r:id="rId3" action="ppaction://hlinkfile"/>
              </a:rPr>
              <a:t>inginsidemarkets.html#.TnUagkybawE.email</a:t>
            </a:r>
            <a:r>
              <a:rPr lang="en-US" dirty="0" smtClean="0"/>
              <a:t> </a:t>
            </a:r>
            <a:endParaRPr lang="en-US" dirty="0" smtClean="0"/>
          </a:p>
          <a:p>
            <a:r>
              <a:rPr lang="en-US" dirty="0" smtClean="0"/>
              <a:t>There </a:t>
            </a:r>
            <a:r>
              <a:rPr lang="en-US" dirty="0" smtClean="0"/>
              <a:t>is a Bank Participation Report monthly on the first Tuesday each month at </a:t>
            </a:r>
            <a:r>
              <a:rPr lang="en-US" dirty="0" smtClean="0">
                <a:hlinkClick r:id="rId4" action="ppaction://hlinkfile"/>
              </a:rPr>
              <a:t>http://www.cftc.gov/MarketReports/BankParticipationReports/index.htm</a:t>
            </a:r>
            <a:r>
              <a:rPr lang="en-US" dirty="0" smtClean="0"/>
              <a:t> </a:t>
            </a:r>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114</TotalTime>
  <Words>488</Words>
  <Application>Microsoft Office PowerPoint</Application>
  <PresentationFormat>On-screen Show (4:3)</PresentationFormat>
  <Paragraphs>74</Paragraphs>
  <Slides>11</Slides>
  <Notes>11</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Commitments of Traders Analysis</vt:lpstr>
      <vt:lpstr>Commitments of Traders Analysis </vt:lpstr>
      <vt:lpstr>How To Read the Report</vt:lpstr>
      <vt:lpstr>How To Read the Report</vt:lpstr>
      <vt:lpstr>Commitments of Traders Report</vt:lpstr>
      <vt:lpstr>Calculations </vt:lpstr>
      <vt:lpstr>What You See is What You Get</vt:lpstr>
      <vt:lpstr>Analysis Results</vt:lpstr>
      <vt:lpstr>Need More Information?</vt:lpstr>
      <vt:lpstr>Bank Participation Report</vt:lpstr>
      <vt:lpstr>Slide 11</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Becky McClain</dc:creator>
  <cp:lastModifiedBy>Becky McClain</cp:lastModifiedBy>
  <cp:revision>13</cp:revision>
  <dcterms:created xsi:type="dcterms:W3CDTF">2012-06-15T21:24:17Z</dcterms:created>
  <dcterms:modified xsi:type="dcterms:W3CDTF">2012-06-15T23:18:31Z</dcterms:modified>
</cp:coreProperties>
</file>