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2"/>
  </p:notesMasterIdLst>
  <p:handoutMasterIdLst>
    <p:handoutMasterId r:id="rId13"/>
  </p:handoutMasterIdLst>
  <p:sldIdLst>
    <p:sldId id="256" r:id="rId3"/>
    <p:sldId id="258" r:id="rId4"/>
    <p:sldId id="280" r:id="rId5"/>
    <p:sldId id="263" r:id="rId6"/>
    <p:sldId id="283" r:id="rId7"/>
    <p:sldId id="271" r:id="rId8"/>
    <p:sldId id="282" r:id="rId9"/>
    <p:sldId id="281" r:id="rId10"/>
    <p:sldId id="279" r:id="rId11"/>
  </p:sldIdLst>
  <p:sldSz cx="9144000" cy="6858000" type="screen4x3"/>
  <p:notesSz cx="6858000" cy="9144000"/>
  <p:embeddedFontLst>
    <p:embeddedFont>
      <p:font typeface="Century Gothic" pitchFamily="34" charset="0"/>
      <p:regular r:id="rId14"/>
      <p:bold r:id="rId15"/>
      <p:italic r:id="rId16"/>
      <p:boldItalic r:id="rId17"/>
    </p:embeddedFont>
    <p:embeddedFont>
      <p:font typeface="Segoe UI" pitchFamily="34" charset="0"/>
      <p:regular r:id="rId18"/>
      <p:bold r:id="rId19"/>
      <p:italic r:id="rId20"/>
      <p:boldItalic r:id="rId21"/>
    </p:embeddedFont>
    <p:embeddedFont>
      <p:font typeface="Perpetua" pitchFamily="18"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4" autoAdjust="0"/>
  </p:normalViewPr>
  <p:slideViewPr>
    <p:cSldViewPr>
      <p:cViewPr varScale="1">
        <p:scale>
          <a:sx n="70" d="100"/>
          <a:sy n="70" d="100"/>
        </p:scale>
        <p:origin x="-5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List6" loCatId="list" qsTypeId="urn:microsoft.com/office/officeart/2005/8/quickstyle/simple5" qsCatId="simple" csTypeId="urn:microsoft.com/office/officeart/2005/8/colors/colorful1#3" csCatId="colorful" phldr="1"/>
      <dgm:spPr/>
      <dgm:t>
        <a:bodyPr/>
        <a:lstStyle/>
        <a:p>
          <a:endParaRPr lang="en-US"/>
        </a:p>
      </dgm:t>
    </dgm:pt>
    <dgm:pt modelId="{EC912083-46BA-47EC-834F-B53C28E6D0BD}">
      <dgm:prSet phldrT="[Text]" custT="1"/>
      <dgm:spPr>
        <a:solidFill>
          <a:schemeClr val="accent1"/>
        </a:solidFill>
        <a:ln>
          <a:solidFill>
            <a:schemeClr val="accent1">
              <a:lumMod val="50000"/>
            </a:schemeClr>
          </a:solidFill>
        </a:ln>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gm:spPr>
      <dgm:t>
        <a:bodyPr/>
        <a:lstStyle/>
        <a:p>
          <a:r>
            <a:rPr lang="en-US" sz="1600" baseline="0" dirty="0" smtClean="0">
              <a:solidFill>
                <a:schemeClr val="tx1">
                  <a:lumMod val="50000"/>
                </a:schemeClr>
              </a:solidFill>
            </a:rPr>
            <a:t>Candle Highs &amp; Lows</a:t>
          </a:r>
          <a:endParaRPr lang="en-US" sz="1600" baseline="0" dirty="0">
            <a:solidFill>
              <a:schemeClr val="tx1">
                <a:lumMod val="50000"/>
              </a:schemeClr>
            </a:solidFill>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245A691F-745F-408B-AD65-01BE5D33B26B}">
      <dgm:prSet phldrT="[Text]" custT="1"/>
      <dgm:spPr>
        <a:solidFill>
          <a:schemeClr val="accent2"/>
        </a:solidFill>
        <a:ln>
          <a:solidFill>
            <a:schemeClr val="accent2">
              <a:lumMod val="25000"/>
            </a:schemeClr>
          </a:solidFill>
        </a:ln>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gm:spPr>
      <dgm:t>
        <a:bodyPr/>
        <a:lstStyle/>
        <a:p>
          <a:r>
            <a:rPr lang="en-US" sz="1600" baseline="0" dirty="0" smtClean="0">
              <a:solidFill>
                <a:schemeClr val="tx1">
                  <a:lumMod val="50000"/>
                </a:schemeClr>
              </a:solidFill>
            </a:rPr>
            <a:t>Cross-</a:t>
          </a:r>
          <a:r>
            <a:rPr lang="en-US" sz="1600" baseline="0" dirty="0" err="1" smtClean="0">
              <a:solidFill>
                <a:schemeClr val="tx1">
                  <a:lumMod val="50000"/>
                </a:schemeClr>
              </a:solidFill>
            </a:rPr>
            <a:t>Overs</a:t>
          </a:r>
          <a:r>
            <a:rPr lang="en-US" sz="1600" baseline="0" dirty="0" smtClean="0">
              <a:solidFill>
                <a:schemeClr val="tx1">
                  <a:lumMod val="50000"/>
                </a:schemeClr>
              </a:solidFill>
            </a:rPr>
            <a:t> (EMA &amp; ADX, MACD)</a:t>
          </a:r>
          <a:endParaRPr lang="en-US" sz="1600" baseline="0" dirty="0">
            <a:solidFill>
              <a:schemeClr val="tx1">
                <a:lumMod val="50000"/>
              </a:schemeClr>
            </a:solidFill>
          </a:endParaRPr>
        </a:p>
      </dgm:t>
    </dgm:pt>
    <dgm:pt modelId="{06DD3CE3-0079-42BD-9BD7-3647F69AEEE8}" type="parTrans" cxnId="{2D91A0A6-83AA-474A-BE3F-E4B466C7D719}">
      <dgm:prSet/>
      <dgm:spPr/>
      <dgm:t>
        <a:bodyPr/>
        <a:lstStyle/>
        <a:p>
          <a:endParaRPr lang="en-US"/>
        </a:p>
      </dgm:t>
    </dgm:pt>
    <dgm:pt modelId="{CD86D842-1654-40EB-9E5E-46B7BD6F35DD}" type="sibTrans" cxnId="{2D91A0A6-83AA-474A-BE3F-E4B466C7D719}">
      <dgm:prSet/>
      <dgm:spPr/>
      <dgm:t>
        <a:bodyPr/>
        <a:lstStyle/>
        <a:p>
          <a:endParaRPr lang="en-US"/>
        </a:p>
      </dgm:t>
    </dgm:pt>
    <dgm:pt modelId="{765F67D7-93FA-4B36-BFB1-01EB9A61F489}">
      <dgm:prSet phldrT="[Text]" custT="1"/>
      <dgm:spPr>
        <a:solidFill>
          <a:schemeClr val="accent4"/>
        </a:solidFill>
        <a:ln>
          <a:solidFill>
            <a:schemeClr val="tx1">
              <a:lumMod val="90000"/>
              <a:lumOff val="10000"/>
            </a:schemeClr>
          </a:solidFill>
        </a:ln>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gm:spPr>
      <dgm:t>
        <a:bodyPr/>
        <a:lstStyle/>
        <a:p>
          <a:r>
            <a:rPr lang="en-US" sz="1600" baseline="0" dirty="0" smtClean="0">
              <a:solidFill>
                <a:schemeClr val="tx1">
                  <a:lumMod val="50000"/>
                </a:schemeClr>
              </a:solidFill>
            </a:rPr>
            <a:t>Bullish Trend</a:t>
          </a:r>
          <a:endParaRPr lang="en-US" sz="1600" baseline="0" dirty="0">
            <a:solidFill>
              <a:schemeClr val="tx1">
                <a:lumMod val="50000"/>
              </a:schemeClr>
            </a:solidFill>
          </a:endParaRPr>
        </a:p>
      </dgm:t>
    </dgm:pt>
    <dgm:pt modelId="{5DEC2D00-8646-46BB-8570-DE62EDCDB8A5}" type="parTrans" cxnId="{136A900A-551C-4986-8385-2A3E5C5D9C6F}">
      <dgm:prSet/>
      <dgm:spPr/>
      <dgm:t>
        <a:bodyPr/>
        <a:lstStyle/>
        <a:p>
          <a:endParaRPr lang="en-US"/>
        </a:p>
      </dgm:t>
    </dgm:pt>
    <dgm:pt modelId="{5603BCFF-A97E-4F82-B7EE-CCBC9399DE4E}" type="sibTrans" cxnId="{136A900A-551C-4986-8385-2A3E5C5D9C6F}">
      <dgm:prSet/>
      <dgm:spPr/>
      <dgm:t>
        <a:bodyPr/>
        <a:lstStyle/>
        <a:p>
          <a:endParaRPr lang="en-US"/>
        </a:p>
      </dgm:t>
    </dgm:pt>
    <dgm:pt modelId="{2D2C7F47-D534-422F-B613-8CB6748227AE}" type="pres">
      <dgm:prSet presAssocID="{1BAD8522-E1D8-4100-9F9C-B922C6893C90}" presName="Name0" presStyleCnt="0">
        <dgm:presLayoutVars>
          <dgm:dir/>
          <dgm:resizeHandles val="exact"/>
        </dgm:presLayoutVars>
      </dgm:prSet>
      <dgm:spPr/>
      <dgm:t>
        <a:bodyPr/>
        <a:lstStyle/>
        <a:p>
          <a:endParaRPr lang="en-US"/>
        </a:p>
      </dgm:t>
    </dgm:pt>
    <dgm:pt modelId="{69BCA7B5-4D25-48CB-B474-67DC39B1CD3E}" type="pres">
      <dgm:prSet presAssocID="{EC912083-46BA-47EC-834F-B53C28E6D0BD}" presName="node" presStyleLbl="node1" presStyleIdx="0" presStyleCnt="3">
        <dgm:presLayoutVars>
          <dgm:bulletEnabled val="1"/>
        </dgm:presLayoutVars>
      </dgm:prSet>
      <dgm:spPr>
        <a:prstGeom prst="upArrow">
          <a:avLst/>
        </a:prstGeom>
      </dgm:spPr>
      <dgm:t>
        <a:bodyPr/>
        <a:lstStyle/>
        <a:p>
          <a:endParaRPr lang="en-US"/>
        </a:p>
      </dgm:t>
    </dgm:pt>
    <dgm:pt modelId="{A33F7F1F-C3DB-491B-8D09-968118EC482D}" type="pres">
      <dgm:prSet presAssocID="{B4159C30-DBE3-473F-B6E7-4D39883C930F}" presName="sibTrans" presStyleCnt="0"/>
      <dgm:spPr/>
    </dgm:pt>
    <dgm:pt modelId="{31332C1F-B80E-48E6-AE03-E754273CF9D7}" type="pres">
      <dgm:prSet presAssocID="{245A691F-745F-408B-AD65-01BE5D33B26B}" presName="node" presStyleLbl="node1" presStyleIdx="1" presStyleCnt="3">
        <dgm:presLayoutVars>
          <dgm:bulletEnabled val="1"/>
        </dgm:presLayoutVars>
      </dgm:prSet>
      <dgm:spPr>
        <a:prstGeom prst="upArrow">
          <a:avLst/>
        </a:prstGeom>
      </dgm:spPr>
      <dgm:t>
        <a:bodyPr/>
        <a:lstStyle/>
        <a:p>
          <a:endParaRPr lang="en-US"/>
        </a:p>
      </dgm:t>
    </dgm:pt>
    <dgm:pt modelId="{7DFBC5A3-F05D-411E-BA36-4398F5F66429}" type="pres">
      <dgm:prSet presAssocID="{CD86D842-1654-40EB-9E5E-46B7BD6F35DD}" presName="sibTrans" presStyleCnt="0"/>
      <dgm:spPr/>
    </dgm:pt>
    <dgm:pt modelId="{DE937142-6ADB-4794-A0F0-E4F0704C3A60}" type="pres">
      <dgm:prSet presAssocID="{765F67D7-93FA-4B36-BFB1-01EB9A61F489}" presName="node" presStyleLbl="node1" presStyleIdx="2" presStyleCnt="3">
        <dgm:presLayoutVars>
          <dgm:bulletEnabled val="1"/>
        </dgm:presLayoutVars>
      </dgm:prSet>
      <dgm:spPr>
        <a:prstGeom prst="upArrow">
          <a:avLst/>
        </a:prstGeom>
      </dgm:spPr>
      <dgm:t>
        <a:bodyPr/>
        <a:lstStyle/>
        <a:p>
          <a:endParaRPr lang="en-US"/>
        </a:p>
      </dgm:t>
    </dgm:pt>
  </dgm:ptLst>
  <dgm:cxnLst>
    <dgm:cxn modelId="{C38A8D6C-CA21-42A7-9A98-08FB01DC5F46}" type="presOf" srcId="{765F67D7-93FA-4B36-BFB1-01EB9A61F489}" destId="{DE937142-6ADB-4794-A0F0-E4F0704C3A60}" srcOrd="0" destOrd="0" presId="urn:microsoft.com/office/officeart/2005/8/layout/hList6"/>
    <dgm:cxn modelId="{136A900A-551C-4986-8385-2A3E5C5D9C6F}" srcId="{1BAD8522-E1D8-4100-9F9C-B922C6893C90}" destId="{765F67D7-93FA-4B36-BFB1-01EB9A61F489}" srcOrd="2" destOrd="0" parTransId="{5DEC2D00-8646-46BB-8570-DE62EDCDB8A5}" sibTransId="{5603BCFF-A97E-4F82-B7EE-CCBC9399DE4E}"/>
    <dgm:cxn modelId="{458E8F41-1E3D-4AE0-B52E-D98CBE4DF352}" type="presOf" srcId="{245A691F-745F-408B-AD65-01BE5D33B26B}" destId="{31332C1F-B80E-48E6-AE03-E754273CF9D7}" srcOrd="0" destOrd="0" presId="urn:microsoft.com/office/officeart/2005/8/layout/hList6"/>
    <dgm:cxn modelId="{5C736A4E-2816-47E2-A663-944C1B868B41}" type="presOf" srcId="{EC912083-46BA-47EC-834F-B53C28E6D0BD}" destId="{69BCA7B5-4D25-48CB-B474-67DC39B1CD3E}" srcOrd="0" destOrd="0" presId="urn:microsoft.com/office/officeart/2005/8/layout/hList6"/>
    <dgm:cxn modelId="{750886DA-6F60-4792-8E71-E865848A8A65}" type="presOf" srcId="{1BAD8522-E1D8-4100-9F9C-B922C6893C90}" destId="{2D2C7F47-D534-422F-B613-8CB6748227AE}" srcOrd="0" destOrd="0" presId="urn:microsoft.com/office/officeart/2005/8/layout/hList6"/>
    <dgm:cxn modelId="{2D91A0A6-83AA-474A-BE3F-E4B466C7D719}" srcId="{1BAD8522-E1D8-4100-9F9C-B922C6893C90}" destId="{245A691F-745F-408B-AD65-01BE5D33B26B}" srcOrd="1" destOrd="0" parTransId="{06DD3CE3-0079-42BD-9BD7-3647F69AEEE8}" sibTransId="{CD86D842-1654-40EB-9E5E-46B7BD6F35DD}"/>
    <dgm:cxn modelId="{58B63ADD-6CB4-4181-ADBB-3F961B5EAB75}" srcId="{1BAD8522-E1D8-4100-9F9C-B922C6893C90}" destId="{EC912083-46BA-47EC-834F-B53C28E6D0BD}" srcOrd="0" destOrd="0" parTransId="{F1078060-4F1D-4792-900A-9DC3C71D1776}" sibTransId="{B4159C30-DBE3-473F-B6E7-4D39883C930F}"/>
    <dgm:cxn modelId="{5384D076-ECBB-4A6A-B140-F9C7F30C1054}" type="presParOf" srcId="{2D2C7F47-D534-422F-B613-8CB6748227AE}" destId="{69BCA7B5-4D25-48CB-B474-67DC39B1CD3E}" srcOrd="0" destOrd="0" presId="urn:microsoft.com/office/officeart/2005/8/layout/hList6"/>
    <dgm:cxn modelId="{B530B7C0-73CF-49A4-9911-1778D17B3B73}" type="presParOf" srcId="{2D2C7F47-D534-422F-B613-8CB6748227AE}" destId="{A33F7F1F-C3DB-491B-8D09-968118EC482D}" srcOrd="1" destOrd="0" presId="urn:microsoft.com/office/officeart/2005/8/layout/hList6"/>
    <dgm:cxn modelId="{0C817E97-2AF2-45D3-AB26-FD24335AE89A}" type="presParOf" srcId="{2D2C7F47-D534-422F-B613-8CB6748227AE}" destId="{31332C1F-B80E-48E6-AE03-E754273CF9D7}" srcOrd="2" destOrd="0" presId="urn:microsoft.com/office/officeart/2005/8/layout/hList6"/>
    <dgm:cxn modelId="{025B9159-97E4-4C3F-88C1-E6CD393C1269}" type="presParOf" srcId="{2D2C7F47-D534-422F-B613-8CB6748227AE}" destId="{7DFBC5A3-F05D-411E-BA36-4398F5F66429}" srcOrd="3" destOrd="0" presId="urn:microsoft.com/office/officeart/2005/8/layout/hList6"/>
    <dgm:cxn modelId="{43931DDE-4EA0-4D8F-993A-31F251EED205}" type="presParOf" srcId="{2D2C7F47-D534-422F-B613-8CB6748227AE}" destId="{DE937142-6ADB-4794-A0F0-E4F0704C3A60}"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BCA7B5-4D25-48CB-B474-67DC39B1CD3E}">
      <dsp:nvSpPr>
        <dsp:cNvPr id="0" name=""/>
        <dsp:cNvSpPr/>
      </dsp:nvSpPr>
      <dsp:spPr>
        <a:xfrm rot="16200000">
          <a:off x="-1248862" y="1249373"/>
          <a:ext cx="3825875" cy="1327128"/>
        </a:xfrm>
        <a:prstGeom prst="upArrow">
          <a:avLst/>
        </a:prstGeom>
        <a:solidFill>
          <a:schemeClr val="accent1"/>
        </a:solidFill>
        <a:ln>
          <a:solidFill>
            <a:schemeClr val="accent1">
              <a:lumMod val="50000"/>
            </a:schemeClr>
          </a:solidFill>
        </a:ln>
        <a:effectLst>
          <a:glow rad="101500">
            <a:schemeClr val="accent2">
              <a:hueOff val="0"/>
              <a:satOff val="0"/>
              <a:lumOff val="0"/>
              <a:alphaOff val="0"/>
              <a:alpha val="42000"/>
              <a:satMod val="120000"/>
            </a:schemeClr>
          </a:glow>
        </a:effectLst>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lumMod val="50000"/>
                </a:schemeClr>
              </a:solidFill>
            </a:rPr>
            <a:t>Candle Highs &amp; Lows</a:t>
          </a:r>
          <a:endParaRPr lang="en-US" sz="1600" kern="1200" baseline="0" dirty="0">
            <a:solidFill>
              <a:schemeClr val="tx1">
                <a:lumMod val="50000"/>
              </a:schemeClr>
            </a:solidFill>
          </a:endParaRPr>
        </a:p>
      </dsp:txBody>
      <dsp:txXfrm rot="16200000">
        <a:off x="-1248862" y="1249373"/>
        <a:ext cx="3825875" cy="1327128"/>
      </dsp:txXfrm>
    </dsp:sp>
    <dsp:sp modelId="{31332C1F-B80E-48E6-AE03-E754273CF9D7}">
      <dsp:nvSpPr>
        <dsp:cNvPr id="0" name=""/>
        <dsp:cNvSpPr/>
      </dsp:nvSpPr>
      <dsp:spPr>
        <a:xfrm rot="16200000">
          <a:off x="177799" y="1249373"/>
          <a:ext cx="3825875" cy="1327128"/>
        </a:xfrm>
        <a:prstGeom prst="upArrow">
          <a:avLst/>
        </a:prstGeom>
        <a:solidFill>
          <a:schemeClr val="accent2"/>
        </a:solidFill>
        <a:ln>
          <a:solidFill>
            <a:schemeClr val="accent2">
              <a:lumMod val="25000"/>
            </a:schemeClr>
          </a:solidFill>
        </a:ln>
        <a:effectLst>
          <a:glow rad="101500">
            <a:schemeClr val="accent3">
              <a:hueOff val="0"/>
              <a:satOff val="0"/>
              <a:lumOff val="0"/>
              <a:alphaOff val="0"/>
              <a:alpha val="42000"/>
              <a:satMod val="120000"/>
            </a:schemeClr>
          </a:glow>
        </a:effectLst>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lumMod val="50000"/>
                </a:schemeClr>
              </a:solidFill>
            </a:rPr>
            <a:t>Cross-</a:t>
          </a:r>
          <a:r>
            <a:rPr lang="en-US" sz="1600" kern="1200" baseline="0" dirty="0" err="1" smtClean="0">
              <a:solidFill>
                <a:schemeClr val="tx1">
                  <a:lumMod val="50000"/>
                </a:schemeClr>
              </a:solidFill>
            </a:rPr>
            <a:t>Overs</a:t>
          </a:r>
          <a:r>
            <a:rPr lang="en-US" sz="1600" kern="1200" baseline="0" dirty="0" smtClean="0">
              <a:solidFill>
                <a:schemeClr val="tx1">
                  <a:lumMod val="50000"/>
                </a:schemeClr>
              </a:solidFill>
            </a:rPr>
            <a:t> (EMA &amp; ADX, MACD)</a:t>
          </a:r>
          <a:endParaRPr lang="en-US" sz="1600" kern="1200" baseline="0" dirty="0">
            <a:solidFill>
              <a:schemeClr val="tx1">
                <a:lumMod val="50000"/>
              </a:schemeClr>
            </a:solidFill>
          </a:endParaRPr>
        </a:p>
      </dsp:txBody>
      <dsp:txXfrm rot="16200000">
        <a:off x="177799" y="1249373"/>
        <a:ext cx="3825875" cy="1327128"/>
      </dsp:txXfrm>
    </dsp:sp>
    <dsp:sp modelId="{DE937142-6ADB-4794-A0F0-E4F0704C3A60}">
      <dsp:nvSpPr>
        <dsp:cNvPr id="0" name=""/>
        <dsp:cNvSpPr/>
      </dsp:nvSpPr>
      <dsp:spPr>
        <a:xfrm rot="16200000">
          <a:off x="1604462" y="1249373"/>
          <a:ext cx="3825875" cy="1327128"/>
        </a:xfrm>
        <a:prstGeom prst="upArrow">
          <a:avLst/>
        </a:prstGeom>
        <a:solidFill>
          <a:schemeClr val="accent4"/>
        </a:solidFill>
        <a:ln>
          <a:solidFill>
            <a:schemeClr val="tx1">
              <a:lumMod val="90000"/>
              <a:lumOff val="10000"/>
            </a:schemeClr>
          </a:solidFill>
        </a:ln>
        <a:effectLst>
          <a:glow rad="101500">
            <a:schemeClr val="accent4">
              <a:hueOff val="0"/>
              <a:satOff val="0"/>
              <a:lumOff val="0"/>
              <a:alphaOff val="0"/>
              <a:alpha val="42000"/>
              <a:satMod val="120000"/>
            </a:schemeClr>
          </a:glow>
        </a:effectLst>
        <a:scene3d>
          <a:camera prst="orthographicFront">
            <a:rot lat="0" lon="0" rev="0"/>
          </a:camera>
          <a:lightRig rig="glow" dir="t">
            <a:rot lat="0" lon="0" rev="4800000"/>
          </a:lightRig>
        </a:scene3d>
        <a:sp3d extrusionH="6350" prstMaterial="powder">
          <a:bevelT w="88900" h="50800" prst="convex"/>
          <a:bevelB w="0" prst="convex"/>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lumMod val="50000"/>
                </a:schemeClr>
              </a:solidFill>
            </a:rPr>
            <a:t>Bullish Trend</a:t>
          </a:r>
          <a:endParaRPr lang="en-US" sz="1600" kern="1200" baseline="0" dirty="0">
            <a:solidFill>
              <a:schemeClr val="tx1">
                <a:lumMod val="50000"/>
              </a:schemeClr>
            </a:solidFill>
          </a:endParaRPr>
        </a:p>
      </dsp:txBody>
      <dsp:txXfrm rot="16200000">
        <a:off x="1604462" y="1249373"/>
        <a:ext cx="3825875" cy="132712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1/1/1980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xmlns="" val="325386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1/1/1980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xmlns="" val="159244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04472"/>
            <a:ext cx="8686800" cy="860425"/>
          </a:xfrm>
        </p:spPr>
        <p:txBody>
          <a:bodyPr anchor="b" anchorCtr="0"/>
          <a:lstStyle>
            <a:lvl1pPr algn="ctr">
              <a:defRPr sz="4400">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486400"/>
            <a:ext cx="86868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3"/>
          </p:nvPr>
        </p:nvSpPr>
        <p:spPr>
          <a:xfrm>
            <a:off x="6172200" y="6569075"/>
            <a:ext cx="2895600" cy="365125"/>
          </a:xfrm>
          <a:prstGeom prst="rect">
            <a:avLst/>
          </a:prstGeom>
        </p:spPr>
        <p:txBody>
          <a:bodyPr/>
          <a:lstStyle>
            <a:lvl1pPr algn="r">
              <a:defRPr sz="900">
                <a:solidFill>
                  <a:schemeClr val="bg1">
                    <a:lumMod val="20000"/>
                    <a:lumOff val="80000"/>
                  </a:schemeClr>
                </a:solidFill>
                <a:latin typeface="Segoe UI" pitchFamily="34" charset="0"/>
                <a:cs typeface="Segoe UI" pitchFamily="34"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850" y="1752600"/>
            <a:ext cx="4180938" cy="3826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5487"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1600200" y="974400"/>
            <a:ext cx="70866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a:ln w="19050">
            <a:solidFill>
              <a:schemeClr val="tx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a:xfrm>
            <a:off x="5867400" y="6400800"/>
            <a:ext cx="2895600" cy="365125"/>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1371600" y="990600"/>
            <a:ext cx="73914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05000" y="321564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1197600" y="914400"/>
            <a:ext cx="7870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447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3172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409956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98348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8674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1273800" y="974400"/>
            <a:ext cx="7565400" cy="457200"/>
          </a:xfrm>
        </p:spPr>
        <p:txBody>
          <a:bodyPr>
            <a:normAutofit/>
          </a:bodyPr>
          <a:lstStyle>
            <a:lvl1pPr>
              <a:buFontTx/>
              <a:buNone/>
              <a:defRPr sz="2400"/>
            </a:lvl1pPr>
          </a:lstStyle>
          <a:p>
            <a:pPr lvl="0"/>
            <a:r>
              <a:rPr lang="en-US" smtClean="0"/>
              <a:t>Click to edit Master text styles</a:t>
            </a:r>
          </a:p>
        </p:txBody>
      </p:sp>
      <p:sp>
        <p:nvSpPr>
          <p:cNvPr id="8" name="Content Placeholder 3"/>
          <p:cNvSpPr>
            <a:spLocks noGrp="1"/>
          </p:cNvSpPr>
          <p:nvPr>
            <p:ph sz="half" idx="2"/>
          </p:nvPr>
        </p:nvSpPr>
        <p:spPr>
          <a:xfrm>
            <a:off x="4876800" y="1600201"/>
            <a:ext cx="4038600" cy="4525964"/>
          </a:xfrm>
          <a:ln w="19050">
            <a:solidFill>
              <a:schemeClr val="tx2"/>
            </a:solidFill>
          </a:ln>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762000" y="1752600"/>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3276600" y="1752601"/>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762000" y="3611999"/>
            <a:ext cx="2362200" cy="1524000"/>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276600" y="3612000"/>
            <a:ext cx="54102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1447800" y="974400"/>
            <a:ext cx="73368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6096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3909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172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6096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3909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172200" y="1752601"/>
            <a:ext cx="2743200" cy="1706563"/>
          </a:xfrm>
          <a:ln w="19050">
            <a:solidFill>
              <a:schemeClr val="tx2"/>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1350000" y="974400"/>
            <a:ext cx="74130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1"/>
            <a:ext cx="4038600"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57401"/>
            <a:ext cx="4038600"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95839"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799012" y="1752602"/>
            <a:ext cx="4040188" cy="304801"/>
          </a:xfrm>
          <a:solidFill>
            <a:schemeClr val="accent2">
              <a:alpha val="39000"/>
            </a:schemeClr>
          </a:solidFill>
        </p:spPr>
        <p:txBody>
          <a:bodyPr tIns="274320" anchor="b">
            <a:noAutofit/>
          </a:bodyPr>
          <a:lstStyle>
            <a:lvl1pPr marL="0" indent="0">
              <a:buNone/>
              <a:defRPr sz="1800" b="1" cap="all" baseline="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5800" y="410837"/>
            <a:ext cx="76272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28600" y="1066801"/>
            <a:ext cx="76272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172200" y="6569075"/>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resentermedia.com/mspp.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8686800" cy="914400"/>
          </a:xfrm>
        </p:spPr>
        <p:txBody>
          <a:bodyPr/>
          <a:lstStyle/>
          <a:p>
            <a:r>
              <a:rPr lang="en-US" u="sng" dirty="0" smtClean="0">
                <a:solidFill>
                  <a:schemeClr val="tx2"/>
                </a:solidFill>
              </a:rPr>
              <a:t>ADX Indicator </a:t>
            </a:r>
            <a:r>
              <a:rPr lang="en-US" dirty="0" smtClean="0">
                <a:solidFill>
                  <a:schemeClr val="tx2"/>
                </a:solidFill>
              </a:rPr>
              <a:t/>
            </a:r>
            <a:br>
              <a:rPr lang="en-US" dirty="0" smtClean="0">
                <a:solidFill>
                  <a:schemeClr val="tx2"/>
                </a:solidFill>
              </a:rPr>
            </a:br>
            <a:r>
              <a:rPr lang="en-US" sz="2800" dirty="0" smtClean="0">
                <a:solidFill>
                  <a:schemeClr val="tx2"/>
                </a:solidFill>
              </a:rPr>
              <a:t>AKA: “</a:t>
            </a:r>
            <a:r>
              <a:rPr lang="en-US" sz="2400" dirty="0" smtClean="0">
                <a:solidFill>
                  <a:schemeClr val="tx2"/>
                </a:solidFill>
              </a:rPr>
              <a:t>Wilder’s DMI”-Directional Movement Indicator </a:t>
            </a:r>
            <a:endParaRPr lang="en-US" sz="2400" dirty="0">
              <a:solidFill>
                <a:schemeClr val="tx2"/>
              </a:solidFill>
            </a:endParaRPr>
          </a:p>
        </p:txBody>
      </p:sp>
      <p:sp>
        <p:nvSpPr>
          <p:cNvPr id="3" name="Subtitle 2"/>
          <p:cNvSpPr>
            <a:spLocks noGrp="1"/>
          </p:cNvSpPr>
          <p:nvPr>
            <p:ph type="subTitle" idx="1"/>
          </p:nvPr>
        </p:nvSpPr>
        <p:spPr>
          <a:xfrm>
            <a:off x="457200" y="5715000"/>
            <a:ext cx="8686800" cy="571500"/>
          </a:xfrm>
        </p:spPr>
        <p:txBody>
          <a:bodyPr/>
          <a:lstStyle/>
          <a:p>
            <a:r>
              <a:rPr lang="en-US" dirty="0" smtClean="0"/>
              <a:t>Presented by Judith Segura-Mora  </a:t>
            </a:r>
            <a:r>
              <a:rPr lang="en-US" sz="1200" dirty="0" smtClean="0"/>
              <a:t>(Info. </a:t>
            </a:r>
            <a:r>
              <a:rPr lang="en-US" sz="1200" smtClean="0"/>
              <a:t>Source: stockcharts.com)</a:t>
            </a:r>
            <a:endParaRPr lang="en-US" sz="1200" b="1" dirty="0"/>
          </a:p>
        </p:txBody>
      </p:sp>
      <p:sp>
        <p:nvSpPr>
          <p:cNvPr id="4" name="TextBox 3"/>
          <p:cNvSpPr txBox="1"/>
          <p:nvPr/>
        </p:nvSpPr>
        <p:spPr>
          <a:xfrm>
            <a:off x="8382000" y="6019800"/>
            <a:ext cx="685800" cy="152400"/>
          </a:xfrm>
          <a:prstGeom prst="rect">
            <a:avLst/>
          </a:prstGeom>
        </p:spPr>
        <p:txBody>
          <a:bodyPr vert="horz" wrap="square" lIns="91440" tIns="45720" rIns="91440" bIns="45720" rtlCol="0" anchor="ctr">
            <a:normAutofit fontScale="25000" lnSpcReduction="20000"/>
          </a:bodyPr>
          <a:lstStyle/>
          <a:p>
            <a:pPr>
              <a:spcBef>
                <a:spcPct val="0"/>
              </a:spcBef>
            </a:pPr>
            <a:r>
              <a:rPr lang="en-US" sz="2400" dirty="0"/>
              <a:t>By </a:t>
            </a:r>
            <a:r>
              <a:rPr lang="en-US" sz="2400" b="1" dirty="0" smtClean="0">
                <a:hlinkClick r:id="rId2"/>
              </a:rPr>
              <a:t>PesenterMedia.com</a:t>
            </a: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solidFill>
                  <a:schemeClr val="tx2"/>
                </a:solidFill>
              </a:rPr>
              <a:t>THE AVERAGE DIRECTIONAL INDEX</a:t>
            </a:r>
          </a:p>
          <a:p>
            <a:pPr lvl="1"/>
            <a:r>
              <a:rPr lang="en-US" dirty="0" smtClean="0">
                <a:solidFill>
                  <a:schemeClr val="tx2"/>
                </a:solidFill>
              </a:rPr>
              <a:t>-Works well to help us identify a strong trending market.  </a:t>
            </a:r>
          </a:p>
          <a:p>
            <a:pPr lvl="1"/>
            <a:r>
              <a:rPr lang="en-US" dirty="0" smtClean="0">
                <a:solidFill>
                  <a:schemeClr val="tx2"/>
                </a:solidFill>
              </a:rPr>
              <a:t> -It is a </a:t>
            </a:r>
            <a:r>
              <a:rPr lang="en-US" u="sng" dirty="0" smtClean="0">
                <a:solidFill>
                  <a:schemeClr val="tx2"/>
                </a:solidFill>
              </a:rPr>
              <a:t>TWO</a:t>
            </a:r>
            <a:r>
              <a:rPr lang="en-US" dirty="0" smtClean="0">
                <a:solidFill>
                  <a:schemeClr val="tx2"/>
                </a:solidFill>
              </a:rPr>
              <a:t> part trading system: 		</a:t>
            </a:r>
          </a:p>
          <a:p>
            <a:pPr lvl="1"/>
            <a:endParaRPr lang="en-US" dirty="0" smtClean="0">
              <a:solidFill>
                <a:schemeClr val="tx2"/>
              </a:solidFill>
            </a:endParaRPr>
          </a:p>
          <a:p>
            <a:pPr lvl="1"/>
            <a:endParaRPr lang="en-US" dirty="0" smtClean="0">
              <a:solidFill>
                <a:schemeClr val="tx2"/>
              </a:solidFill>
            </a:endParaRPr>
          </a:p>
          <a:p>
            <a:pPr lvl="1"/>
            <a:endParaRPr lang="en-US" dirty="0" smtClean="0">
              <a:solidFill>
                <a:schemeClr val="tx2"/>
              </a:solidFill>
            </a:endParaRPr>
          </a:p>
          <a:p>
            <a:pPr lvl="1"/>
            <a:endParaRPr lang="en-US" dirty="0" smtClean="0">
              <a:solidFill>
                <a:schemeClr val="tx2"/>
              </a:solidFill>
            </a:endParaRPr>
          </a:p>
        </p:txBody>
      </p:sp>
      <p:sp>
        <p:nvSpPr>
          <p:cNvPr id="6" name="Title 5"/>
          <p:cNvSpPr>
            <a:spLocks noGrp="1"/>
          </p:cNvSpPr>
          <p:nvPr>
            <p:ph type="title"/>
          </p:nvPr>
        </p:nvSpPr>
        <p:spPr>
          <a:xfrm>
            <a:off x="1135800" y="685800"/>
            <a:ext cx="7627200" cy="685800"/>
          </a:xfrm>
        </p:spPr>
        <p:txBody>
          <a:bodyPr/>
          <a:lstStyle/>
          <a:p>
            <a:r>
              <a:rPr lang="en-US" sz="4800" u="sng" dirty="0" smtClean="0">
                <a:solidFill>
                  <a:schemeClr val="tx2"/>
                </a:solidFill>
              </a:rPr>
              <a:t>ADX (+DI/-DI </a:t>
            </a:r>
            <a:r>
              <a:rPr lang="en-US" sz="4800" dirty="0" smtClean="0">
                <a:solidFill>
                  <a:schemeClr val="tx2"/>
                </a:solidFill>
              </a:rPr>
              <a:t>)</a:t>
            </a:r>
            <a:endParaRPr lang="en-US" sz="4800" dirty="0">
              <a:solidFill>
                <a:schemeClr val="tx2"/>
              </a:solidFill>
            </a:endParaRPr>
          </a:p>
        </p:txBody>
      </p:sp>
      <p:sp>
        <p:nvSpPr>
          <p:cNvPr id="10" name="Plaque 9"/>
          <p:cNvSpPr/>
          <p:nvPr/>
        </p:nvSpPr>
        <p:spPr>
          <a:xfrm>
            <a:off x="1295400" y="4191000"/>
            <a:ext cx="2590800" cy="17526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bg2">
                    <a:lumMod val="10000"/>
                  </a:schemeClr>
                </a:solidFill>
              </a:rPr>
              <a:t>AD LINE</a:t>
            </a:r>
            <a:r>
              <a:rPr lang="en-US" sz="2400" b="1" dirty="0" smtClean="0">
                <a:solidFill>
                  <a:schemeClr val="bg2">
                    <a:lumMod val="10000"/>
                  </a:schemeClr>
                </a:solidFill>
              </a:rPr>
              <a:t>=</a:t>
            </a:r>
          </a:p>
          <a:p>
            <a:pPr algn="ctr"/>
            <a:r>
              <a:rPr lang="en-US" sz="2800" b="1" dirty="0" smtClean="0">
                <a:solidFill>
                  <a:schemeClr val="bg2">
                    <a:lumMod val="10000"/>
                  </a:schemeClr>
                </a:solidFill>
              </a:rPr>
              <a:t>Advancers-Decliners</a:t>
            </a:r>
            <a:endParaRPr lang="en-US" sz="2800" b="1" dirty="0">
              <a:solidFill>
                <a:schemeClr val="bg2">
                  <a:lumMod val="10000"/>
                </a:schemeClr>
              </a:solidFill>
            </a:endParaRPr>
          </a:p>
        </p:txBody>
      </p:sp>
      <p:sp>
        <p:nvSpPr>
          <p:cNvPr id="12" name="Plaque 11"/>
          <p:cNvSpPr/>
          <p:nvPr/>
        </p:nvSpPr>
        <p:spPr>
          <a:xfrm>
            <a:off x="3657600" y="3048000"/>
            <a:ext cx="2438400" cy="1219200"/>
          </a:xfrm>
          <a:prstGeom prst="plaqu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10000"/>
                    <a:lumOff val="90000"/>
                  </a:schemeClr>
                </a:solidFill>
              </a:rPr>
              <a:t>ADX INDICATOR:</a:t>
            </a:r>
            <a:endParaRPr lang="en-US" sz="2400" b="1" dirty="0">
              <a:solidFill>
                <a:schemeClr val="accent1">
                  <a:lumMod val="10000"/>
                  <a:lumOff val="90000"/>
                </a:schemeClr>
              </a:solidFill>
            </a:endParaRPr>
          </a:p>
        </p:txBody>
      </p:sp>
      <p:sp>
        <p:nvSpPr>
          <p:cNvPr id="11" name="Plaque 10"/>
          <p:cNvSpPr/>
          <p:nvPr/>
        </p:nvSpPr>
        <p:spPr>
          <a:xfrm>
            <a:off x="5943600" y="4191000"/>
            <a:ext cx="2743200" cy="1752600"/>
          </a:xfrm>
          <a:prstGeom prst="plaqu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2"/>
                </a:solidFill>
              </a:rPr>
              <a:t>Directional Movement</a:t>
            </a:r>
          </a:p>
          <a:p>
            <a:pPr algn="ctr"/>
            <a:r>
              <a:rPr lang="en-US" sz="4000" b="1" dirty="0" smtClean="0">
                <a:solidFill>
                  <a:schemeClr val="tx2"/>
                </a:solidFill>
              </a:rPr>
              <a:t>+DI/</a:t>
            </a:r>
            <a:r>
              <a:rPr lang="en-US" sz="6000" b="1" dirty="0" smtClean="0">
                <a:solidFill>
                  <a:schemeClr val="tx2"/>
                </a:solidFill>
              </a:rPr>
              <a:t>-</a:t>
            </a:r>
            <a:r>
              <a:rPr lang="en-US" sz="4000" b="1" dirty="0" smtClean="0">
                <a:solidFill>
                  <a:schemeClr val="tx2"/>
                </a:solidFill>
              </a:rPr>
              <a:t>DI</a:t>
            </a:r>
            <a:endParaRPr lang="en-US" sz="6000" b="1" u="sng" dirty="0">
              <a:solidFill>
                <a:schemeClr val="tx2"/>
              </a:solidFill>
            </a:endParaRPr>
          </a:p>
        </p:txBody>
      </p:sp>
      <p:sp>
        <p:nvSpPr>
          <p:cNvPr id="24" name="Left-Right-Up Arrow 23"/>
          <p:cNvSpPr/>
          <p:nvPr/>
        </p:nvSpPr>
        <p:spPr>
          <a:xfrm>
            <a:off x="4114800" y="4343400"/>
            <a:ext cx="1600200" cy="13716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600199"/>
            <a:ext cx="7696200" cy="4525965"/>
          </a:xfrm>
        </p:spPr>
        <p:txBody>
          <a:bodyPr/>
          <a:lstStyle/>
          <a:p>
            <a:endParaRPr lang="en-US" dirty="0" smtClean="0">
              <a:solidFill>
                <a:schemeClr val="tx2"/>
              </a:solidFill>
            </a:endParaRPr>
          </a:p>
          <a:p>
            <a:pPr lvl="1">
              <a:buFont typeface="Wingdings" pitchFamily="2" charset="2"/>
              <a:buChar char="q"/>
            </a:pPr>
            <a:r>
              <a:rPr lang="en-US" dirty="0" smtClean="0">
                <a:solidFill>
                  <a:schemeClr val="tx2"/>
                </a:solidFill>
              </a:rPr>
              <a:t>Wilder, a technical chartist, is famously known for  also creating other widely used indicators such as RSI, ATR, and the Parabolic SAR system.  </a:t>
            </a:r>
          </a:p>
          <a:p>
            <a:pPr lvl="1">
              <a:buFont typeface="Wingdings" pitchFamily="2" charset="2"/>
              <a:buChar char="q"/>
            </a:pPr>
            <a:endParaRPr lang="en-US" dirty="0" smtClean="0">
              <a:solidFill>
                <a:schemeClr val="tx2"/>
              </a:solidFill>
            </a:endParaRPr>
          </a:p>
          <a:p>
            <a:pPr lvl="1">
              <a:buFont typeface="Wingdings" pitchFamily="2" charset="2"/>
              <a:buChar char="q"/>
            </a:pPr>
            <a:r>
              <a:rPr lang="en-US" dirty="0" smtClean="0">
                <a:solidFill>
                  <a:schemeClr val="tx2"/>
                </a:solidFill>
              </a:rPr>
              <a:t>Wilder features this Directional Movement indicator in his 1978 book, </a:t>
            </a:r>
            <a:r>
              <a:rPr lang="en-US" i="1" u="sng" dirty="0" smtClean="0">
                <a:solidFill>
                  <a:schemeClr val="tx2"/>
                </a:solidFill>
              </a:rPr>
              <a:t>New Concepts in Technical Trading Systems</a:t>
            </a:r>
            <a:r>
              <a:rPr lang="en-US" i="1" dirty="0" smtClean="0">
                <a:solidFill>
                  <a:schemeClr val="tx2"/>
                </a:solidFill>
              </a:rPr>
              <a:t>.  </a:t>
            </a:r>
            <a:r>
              <a:rPr lang="en-US" dirty="0" smtClean="0">
                <a:solidFill>
                  <a:schemeClr val="tx2"/>
                </a:solidFill>
              </a:rPr>
              <a:t>Despite being developed before the computer age, Wilder’s indicators are incredibly detailed in their calculations and have stood the test of time.</a:t>
            </a:r>
          </a:p>
          <a:p>
            <a:pPr lvl="1">
              <a:buNone/>
            </a:pPr>
            <a:endParaRPr lang="en-US" dirty="0" smtClean="0">
              <a:solidFill>
                <a:schemeClr val="tx2"/>
              </a:solidFill>
            </a:endParaRPr>
          </a:p>
          <a:p>
            <a:pPr lvl="1">
              <a:buNone/>
            </a:pPr>
            <a:endParaRPr lang="en-US" dirty="0" smtClean="0">
              <a:solidFill>
                <a:schemeClr val="tx2"/>
              </a:solidFill>
            </a:endParaRPr>
          </a:p>
          <a:p>
            <a:pPr lvl="1">
              <a:buNone/>
            </a:pPr>
            <a:endParaRPr lang="en-US" dirty="0" smtClean="0">
              <a:solidFill>
                <a:schemeClr val="tx2"/>
              </a:solidFill>
            </a:endParaRPr>
          </a:p>
        </p:txBody>
      </p:sp>
      <p:sp>
        <p:nvSpPr>
          <p:cNvPr id="8" name="Text Placeholder 7"/>
          <p:cNvSpPr>
            <a:spLocks noGrp="1"/>
          </p:cNvSpPr>
          <p:nvPr>
            <p:ph type="body" sz="quarter" idx="13"/>
          </p:nvPr>
        </p:nvSpPr>
        <p:spPr/>
        <p:txBody>
          <a:bodyPr/>
          <a:lstStyle/>
          <a:p>
            <a:r>
              <a:rPr lang="en-US" dirty="0" smtClean="0">
                <a:solidFill>
                  <a:schemeClr val="tx2"/>
                </a:solidFill>
              </a:rPr>
              <a:t>-Creator of ADX</a:t>
            </a:r>
            <a:endParaRPr lang="en-US" dirty="0">
              <a:solidFill>
                <a:schemeClr val="tx2"/>
              </a:solidFill>
            </a:endParaRPr>
          </a:p>
        </p:txBody>
      </p:sp>
      <p:sp>
        <p:nvSpPr>
          <p:cNvPr id="6" name="Title 5"/>
          <p:cNvSpPr>
            <a:spLocks noGrp="1"/>
          </p:cNvSpPr>
          <p:nvPr>
            <p:ph type="title"/>
          </p:nvPr>
        </p:nvSpPr>
        <p:spPr/>
        <p:txBody>
          <a:bodyPr/>
          <a:lstStyle/>
          <a:p>
            <a:r>
              <a:rPr lang="en-US" u="sng" dirty="0" smtClean="0">
                <a:solidFill>
                  <a:schemeClr val="tx2"/>
                </a:solidFill>
              </a:rPr>
              <a:t>J. Welles Wilder</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lobe1.jpg"/>
          <p:cNvPicPr>
            <a:picLocks noGrp="1" noChangeAspect="1"/>
          </p:cNvPicPr>
          <p:nvPr>
            <p:ph sz="half" idx="1"/>
          </p:nvPr>
        </p:nvPicPr>
        <p:blipFill>
          <a:blip r:embed="rId2" cstate="print"/>
          <a:stretch>
            <a:fillRect/>
          </a:stretch>
        </p:blipFill>
        <p:spPr>
          <a:xfrm>
            <a:off x="762636" y="1849550"/>
            <a:ext cx="2360928" cy="1330100"/>
          </a:xfrm>
        </p:spPr>
      </p:pic>
      <p:sp>
        <p:nvSpPr>
          <p:cNvPr id="8" name="Content Placeholder 7"/>
          <p:cNvSpPr>
            <a:spLocks noGrp="1"/>
          </p:cNvSpPr>
          <p:nvPr>
            <p:ph sz="half" idx="2"/>
          </p:nvPr>
        </p:nvSpPr>
        <p:spPr>
          <a:xfrm>
            <a:off x="3276600" y="1752600"/>
            <a:ext cx="5410200" cy="1752599"/>
          </a:xfrm>
        </p:spPr>
        <p:txBody>
          <a:bodyPr>
            <a:normAutofit lnSpcReduction="10000"/>
          </a:bodyPr>
          <a:lstStyle/>
          <a:p>
            <a:r>
              <a:rPr lang="en-US" b="1" dirty="0" smtClean="0"/>
              <a:t>Practical Explanation:</a:t>
            </a:r>
          </a:p>
          <a:p>
            <a:pPr lvl="2"/>
            <a:r>
              <a:rPr lang="en-US" sz="2100" dirty="0" smtClean="0"/>
              <a:t>The Advance Decline Line is </a:t>
            </a:r>
            <a:r>
              <a:rPr lang="en-US" sz="2100" u="sng" dirty="0" smtClean="0"/>
              <a:t>THE BLACK LINE</a:t>
            </a:r>
            <a:r>
              <a:rPr lang="en-US" sz="2100" dirty="0" smtClean="0"/>
              <a:t>, which indicates momentum, or </a:t>
            </a:r>
            <a:r>
              <a:rPr lang="en-US" sz="2100" i="1" dirty="0" smtClean="0"/>
              <a:t>strength</a:t>
            </a:r>
            <a:r>
              <a:rPr lang="en-US" sz="2100" dirty="0" smtClean="0"/>
              <a:t> of the trend.  </a:t>
            </a:r>
            <a:r>
              <a:rPr lang="en-US" sz="2100" b="1" u="sng" dirty="0" smtClean="0"/>
              <a:t>20-25</a:t>
            </a:r>
            <a:r>
              <a:rPr lang="en-US" sz="2100" b="1" dirty="0" smtClean="0"/>
              <a:t> is key level !</a:t>
            </a:r>
            <a:endParaRPr lang="en-US" sz="2100" dirty="0"/>
          </a:p>
        </p:txBody>
      </p:sp>
      <p:pic>
        <p:nvPicPr>
          <p:cNvPr id="40" name="Content Placeholder 39" descr="PM00100_hundred_dollar_bills.png"/>
          <p:cNvPicPr>
            <a:picLocks noGrp="1" noChangeAspect="1"/>
          </p:cNvPicPr>
          <p:nvPr>
            <p:ph sz="half" idx="14"/>
          </p:nvPr>
        </p:nvPicPr>
        <p:blipFill>
          <a:blip r:embed="rId3" cstate="print"/>
          <a:stretch>
            <a:fillRect/>
          </a:stretch>
        </p:blipFill>
        <p:spPr>
          <a:xfrm>
            <a:off x="762636" y="3708513"/>
            <a:ext cx="2360928" cy="1330100"/>
          </a:xfrm>
        </p:spPr>
      </p:pic>
      <p:sp>
        <p:nvSpPr>
          <p:cNvPr id="31" name="Content Placeholder 30"/>
          <p:cNvSpPr>
            <a:spLocks noGrp="1"/>
          </p:cNvSpPr>
          <p:nvPr>
            <p:ph sz="half" idx="15"/>
          </p:nvPr>
        </p:nvSpPr>
        <p:spPr>
          <a:xfrm>
            <a:off x="3276600" y="3733800"/>
            <a:ext cx="5562600" cy="2819400"/>
          </a:xfrm>
        </p:spPr>
        <p:txBody>
          <a:bodyPr>
            <a:normAutofit fontScale="85000" lnSpcReduction="10000"/>
          </a:bodyPr>
          <a:lstStyle/>
          <a:p>
            <a:r>
              <a:rPr lang="en-US" sz="1900" i="1" u="sng" dirty="0" smtClean="0"/>
              <a:t>INFORMATION SOURCE</a:t>
            </a:r>
            <a:r>
              <a:rPr lang="en-US" sz="1900" i="1" dirty="0" smtClean="0"/>
              <a:t>:</a:t>
            </a:r>
          </a:p>
          <a:p>
            <a:endParaRPr lang="en-US" sz="1900" i="1" dirty="0" smtClean="0"/>
          </a:p>
          <a:p>
            <a:r>
              <a:rPr lang="en-US" sz="2000" dirty="0" smtClean="0"/>
              <a:t>This AD line is a breadth indicator based on Net Advances, which is the number of advancing stocks less the number of declining stocks. </a:t>
            </a:r>
          </a:p>
          <a:p>
            <a:endParaRPr lang="en-US" sz="2000" i="1" dirty="0" smtClean="0"/>
          </a:p>
          <a:p>
            <a:r>
              <a:rPr lang="en-US" sz="1900" i="1" dirty="0" smtClean="0"/>
              <a:t>Typically the advance-decline statistics come from the NYSE or </a:t>
            </a:r>
            <a:r>
              <a:rPr lang="en-US" sz="1900" i="1" dirty="0" err="1" smtClean="0"/>
              <a:t>Nasdaq</a:t>
            </a:r>
            <a:r>
              <a:rPr lang="en-US" sz="1900" i="1" dirty="0" smtClean="0"/>
              <a:t> on a daily basis.  The </a:t>
            </a:r>
            <a:r>
              <a:rPr lang="en-US" sz="1900" i="1" dirty="0" err="1" smtClean="0"/>
              <a:t>Nasdaq</a:t>
            </a:r>
            <a:r>
              <a:rPr lang="en-US" sz="1900" i="1" dirty="0" smtClean="0"/>
              <a:t> tends to have a lower trending bias due to it’s volatility. The AD line should confirm an advance or decline with similar movements on the indexes. </a:t>
            </a:r>
            <a:endParaRPr lang="en-US" sz="1900" i="1" dirty="0" smtClean="0">
              <a:solidFill>
                <a:schemeClr val="tx2"/>
              </a:solidFill>
            </a:endParaRPr>
          </a:p>
          <a:p>
            <a:pPr lvl="2"/>
            <a:endParaRPr lang="en-US" i="1" dirty="0" smtClean="0"/>
          </a:p>
          <a:p>
            <a:endParaRPr lang="en-US" dirty="0"/>
          </a:p>
        </p:txBody>
      </p:sp>
      <p:sp>
        <p:nvSpPr>
          <p:cNvPr id="6" name="Title 5"/>
          <p:cNvSpPr>
            <a:spLocks noGrp="1"/>
          </p:cNvSpPr>
          <p:nvPr>
            <p:ph type="title"/>
          </p:nvPr>
        </p:nvSpPr>
        <p:spPr/>
        <p:txBody>
          <a:bodyPr/>
          <a:lstStyle/>
          <a:p>
            <a:r>
              <a:rPr lang="en-US" dirty="0" smtClean="0"/>
              <a:t>AD LINE</a:t>
            </a:r>
            <a:endParaRPr lang="en-US" dirty="0"/>
          </a:p>
        </p:txBody>
      </p:sp>
      <p:sp>
        <p:nvSpPr>
          <p:cNvPr id="9" name="Text Placeholder 8"/>
          <p:cNvSpPr>
            <a:spLocks noGrp="1"/>
          </p:cNvSpPr>
          <p:nvPr>
            <p:ph type="body" sz="quarter" idx="13"/>
          </p:nvPr>
        </p:nvSpPr>
        <p:spPr/>
        <p:txBody>
          <a:bodyPr/>
          <a:lstStyle/>
          <a:p>
            <a:r>
              <a:rPr lang="en-US" dirty="0" smtClean="0"/>
              <a:t>Advance/Decline Line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zoom ADX.jpg"/>
          <p:cNvPicPr>
            <a:picLocks noGrp="1" noChangeAspect="1"/>
          </p:cNvPicPr>
          <p:nvPr>
            <p:ph idx="1"/>
          </p:nvPr>
        </p:nvPicPr>
        <p:blipFill>
          <a:blip r:embed="rId2" cstate="print"/>
          <a:stretch>
            <a:fillRect/>
          </a:stretch>
        </p:blipFill>
        <p:spPr>
          <a:xfrm>
            <a:off x="3352800" y="1447800"/>
            <a:ext cx="5562600" cy="5181600"/>
          </a:xfrm>
        </p:spPr>
      </p:pic>
      <p:sp>
        <p:nvSpPr>
          <p:cNvPr id="3" name="Text Placeholder 2"/>
          <p:cNvSpPr>
            <a:spLocks noGrp="1"/>
          </p:cNvSpPr>
          <p:nvPr>
            <p:ph type="body" sz="half" idx="2"/>
          </p:nvPr>
        </p:nvSpPr>
        <p:spPr>
          <a:xfrm>
            <a:off x="725487" y="1524001"/>
            <a:ext cx="2855913" cy="5029200"/>
          </a:xfrm>
        </p:spPr>
        <p:txBody>
          <a:bodyPr>
            <a:normAutofit/>
          </a:bodyPr>
          <a:lstStyle/>
          <a:p>
            <a:r>
              <a:rPr lang="en-US" sz="1800" u="sng" dirty="0" smtClean="0"/>
              <a:t>PLUS AND MINUS</a:t>
            </a:r>
          </a:p>
          <a:p>
            <a:r>
              <a:rPr lang="en-US" sz="1800" u="sng" dirty="0" smtClean="0"/>
              <a:t> DIRECTIONAL </a:t>
            </a:r>
          </a:p>
          <a:p>
            <a:r>
              <a:rPr lang="en-US" sz="1800" u="sng" dirty="0" smtClean="0"/>
              <a:t>MOVEMENT IS THE </a:t>
            </a:r>
          </a:p>
          <a:p>
            <a:r>
              <a:rPr lang="en-US" sz="1800" u="sng" dirty="0" smtClean="0"/>
              <a:t>BACKBONE OF THE ADX.</a:t>
            </a:r>
          </a:p>
          <a:p>
            <a:endParaRPr lang="en-US" dirty="0" smtClean="0"/>
          </a:p>
          <a:p>
            <a:r>
              <a:rPr lang="en-US" dirty="0" smtClean="0"/>
              <a:t>-WILDER DETERMINED DIRECTIONAL MOVEMENT BY COMPARING THE DIFFERENCE BETWEEN TWO CONSECUTIVE LOWS AND THE DIFFERENCE BETWEEN THE HIGHS.  He suggested above 25 bullish, yet most chartist, suggest above 20.</a:t>
            </a:r>
          </a:p>
          <a:p>
            <a:endParaRPr lang="en-US" dirty="0" smtClean="0"/>
          </a:p>
          <a:p>
            <a:r>
              <a:rPr lang="en-US" dirty="0" smtClean="0"/>
              <a:t>-</a:t>
            </a:r>
            <a:r>
              <a:rPr lang="en-US" b="1" dirty="0" smtClean="0"/>
              <a:t>A </a:t>
            </a:r>
            <a:r>
              <a:rPr lang="en-US" b="1" u="sng" dirty="0" smtClean="0"/>
              <a:t>BUY</a:t>
            </a:r>
            <a:r>
              <a:rPr lang="en-US" b="1" dirty="0" smtClean="0"/>
              <a:t> SIGNAL:</a:t>
            </a:r>
          </a:p>
          <a:p>
            <a:r>
              <a:rPr lang="en-US" b="1" dirty="0" smtClean="0"/>
              <a:t>   + DI crosses above –DI</a:t>
            </a:r>
          </a:p>
          <a:p>
            <a:endParaRPr lang="en-US" b="1" dirty="0" smtClean="0"/>
          </a:p>
          <a:p>
            <a:r>
              <a:rPr lang="en-US" b="1" dirty="0" smtClean="0"/>
              <a:t>-A </a:t>
            </a:r>
            <a:r>
              <a:rPr lang="en-US" b="1" u="sng" dirty="0" smtClean="0"/>
              <a:t>SELL </a:t>
            </a:r>
            <a:r>
              <a:rPr lang="en-US" b="1" dirty="0" smtClean="0"/>
              <a:t>SIGNAL:</a:t>
            </a:r>
          </a:p>
          <a:p>
            <a:r>
              <a:rPr lang="en-US" b="1" dirty="0" smtClean="0"/>
              <a:t>   </a:t>
            </a:r>
            <a:r>
              <a:rPr lang="en-US" sz="2000" b="1" dirty="0" smtClean="0"/>
              <a:t>- </a:t>
            </a:r>
            <a:r>
              <a:rPr lang="en-US" b="1" dirty="0" smtClean="0"/>
              <a:t>DI crosses above </a:t>
            </a:r>
            <a:r>
              <a:rPr lang="en-US" b="1" dirty="0" smtClean="0"/>
              <a:t>+DI</a:t>
            </a:r>
            <a:endParaRPr lang="en-US" dirty="0"/>
          </a:p>
        </p:txBody>
      </p:sp>
      <p:sp>
        <p:nvSpPr>
          <p:cNvPr id="4" name="Title 3"/>
          <p:cNvSpPr>
            <a:spLocks noGrp="1"/>
          </p:cNvSpPr>
          <p:nvPr>
            <p:ph type="title"/>
          </p:nvPr>
        </p:nvSpPr>
        <p:spPr/>
        <p:txBody>
          <a:bodyPr/>
          <a:lstStyle/>
          <a:p>
            <a:r>
              <a:rPr lang="en-US" dirty="0" smtClean="0"/>
              <a:t>-DI/+DI</a:t>
            </a:r>
            <a:endParaRPr lang="en-US" dirty="0"/>
          </a:p>
        </p:txBody>
      </p:sp>
      <p:sp>
        <p:nvSpPr>
          <p:cNvPr id="5" name="Text Placeholder 4"/>
          <p:cNvSpPr>
            <a:spLocks noGrp="1"/>
          </p:cNvSpPr>
          <p:nvPr>
            <p:ph type="body" sz="quarter" idx="13"/>
          </p:nvPr>
        </p:nvSpPr>
        <p:spPr/>
        <p:txBody>
          <a:bodyPr/>
          <a:lstStyle/>
          <a:p>
            <a:r>
              <a:rPr lang="en-US" dirty="0" smtClean="0"/>
              <a:t>*Minus &amp; Plus Directional Indicator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79850" y="1752600"/>
          <a:ext cx="4181475" cy="382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a:off x="725487" y="1752601"/>
            <a:ext cx="2855913" cy="5105399"/>
          </a:xfrm>
        </p:spPr>
        <p:txBody>
          <a:bodyPr>
            <a:normAutofit/>
          </a:bodyPr>
          <a:lstStyle/>
          <a:p>
            <a:r>
              <a:rPr lang="en-US" dirty="0" smtClean="0"/>
              <a:t>Basic 10 Day-50 Day System:</a:t>
            </a:r>
          </a:p>
          <a:p>
            <a:endParaRPr lang="en-US" dirty="0" smtClean="0"/>
          </a:p>
          <a:p>
            <a:r>
              <a:rPr lang="en-US" dirty="0" smtClean="0"/>
              <a:t>Criteria for Bullish Trades:</a:t>
            </a:r>
          </a:p>
          <a:p>
            <a:endParaRPr lang="en-US" dirty="0" smtClean="0"/>
          </a:p>
          <a:p>
            <a:pPr marL="342900" indent="-342900">
              <a:buAutoNum type="alphaUcPeriod"/>
            </a:pPr>
            <a:r>
              <a:rPr lang="en-US" dirty="0" smtClean="0"/>
              <a:t>A. 	</a:t>
            </a:r>
            <a:r>
              <a:rPr lang="en-US" b="1" dirty="0" smtClean="0"/>
              <a:t>$</a:t>
            </a:r>
            <a:r>
              <a:rPr lang="en-US" b="1" dirty="0" err="1" smtClean="0"/>
              <a:t>bpcompq</a:t>
            </a:r>
            <a:r>
              <a:rPr lang="en-US" b="1" dirty="0" smtClean="0"/>
              <a:t> </a:t>
            </a:r>
            <a:r>
              <a:rPr lang="en-US" dirty="0" smtClean="0"/>
              <a:t>is 	</a:t>
            </a:r>
            <a:r>
              <a:rPr lang="en-US" dirty="0" err="1" smtClean="0"/>
              <a:t>uptrending</a:t>
            </a:r>
            <a:r>
              <a:rPr lang="en-US" dirty="0" smtClean="0"/>
              <a:t> 	(stockcharts.com)</a:t>
            </a:r>
          </a:p>
          <a:p>
            <a:pPr marL="342900" indent="-342900">
              <a:buAutoNum type="alphaUcPeriod"/>
            </a:pPr>
            <a:endParaRPr lang="en-US" dirty="0" smtClean="0"/>
          </a:p>
          <a:p>
            <a:pPr marL="342900" indent="-342900">
              <a:buAutoNum type="alphaUcPeriod"/>
            </a:pPr>
            <a:r>
              <a:rPr lang="en-US" dirty="0" smtClean="0"/>
              <a:t>B.  	10D EMA </a:t>
            </a:r>
            <a:r>
              <a:rPr lang="en-US" b="1" dirty="0" smtClean="0"/>
              <a:t>crosses 	over</a:t>
            </a:r>
            <a:r>
              <a:rPr lang="en-US" dirty="0" smtClean="0"/>
              <a:t>  50D EMA</a:t>
            </a:r>
          </a:p>
          <a:p>
            <a:pPr marL="342900" indent="-342900">
              <a:buAutoNum type="alphaUcPeriod"/>
            </a:pPr>
            <a:endParaRPr lang="en-US" dirty="0" smtClean="0"/>
          </a:p>
          <a:p>
            <a:pPr marL="342900" indent="-342900">
              <a:buAutoNum type="alphaUcPeriod"/>
            </a:pPr>
            <a:r>
              <a:rPr lang="en-US" dirty="0" smtClean="0"/>
              <a:t>C.  	</a:t>
            </a:r>
            <a:r>
              <a:rPr lang="en-US" b="1" dirty="0" smtClean="0"/>
              <a:t>MACD</a:t>
            </a:r>
            <a:r>
              <a:rPr lang="en-US" dirty="0" smtClean="0"/>
              <a:t> crosses 	above zero line</a:t>
            </a:r>
          </a:p>
          <a:p>
            <a:pPr marL="342900" indent="-342900">
              <a:buAutoNum type="alphaUcPeriod"/>
            </a:pPr>
            <a:endParaRPr lang="en-US" dirty="0" smtClean="0"/>
          </a:p>
          <a:p>
            <a:pPr marL="342900" indent="-342900">
              <a:buAutoNum type="alphaUcPeriod"/>
            </a:pPr>
            <a:r>
              <a:rPr lang="en-US" dirty="0" smtClean="0"/>
              <a:t>D. 	</a:t>
            </a:r>
            <a:r>
              <a:rPr lang="en-US" b="1" dirty="0" smtClean="0"/>
              <a:t>ADX </a:t>
            </a:r>
            <a:r>
              <a:rPr lang="en-US" dirty="0" smtClean="0"/>
              <a:t>–Green above 	Red with black line 	moving upward</a:t>
            </a:r>
          </a:p>
          <a:p>
            <a:pPr marL="342900" indent="-342900">
              <a:buAutoNum type="alphaUcPeriod"/>
            </a:pPr>
            <a:endParaRPr lang="en-US" dirty="0" smtClean="0"/>
          </a:p>
          <a:p>
            <a:pPr marL="342900" indent="-342900">
              <a:buAutoNum type="alphaUcPeriod"/>
            </a:pPr>
            <a:r>
              <a:rPr lang="en-US" dirty="0" smtClean="0"/>
              <a:t>E.	Watch Intra-day 	High Low on 	</a:t>
            </a:r>
            <a:r>
              <a:rPr lang="en-US" b="1" dirty="0" smtClean="0"/>
              <a:t>Candles</a:t>
            </a:r>
          </a:p>
          <a:p>
            <a:pPr marL="342900" indent="-342900">
              <a:buAutoNum type="alphaUcPeriod"/>
            </a:pPr>
            <a:endParaRPr lang="en-US" dirty="0"/>
          </a:p>
        </p:txBody>
      </p:sp>
      <p:sp>
        <p:nvSpPr>
          <p:cNvPr id="4" name="Title 3"/>
          <p:cNvSpPr>
            <a:spLocks noGrp="1"/>
          </p:cNvSpPr>
          <p:nvPr>
            <p:ph type="title"/>
          </p:nvPr>
        </p:nvSpPr>
        <p:spPr>
          <a:xfrm>
            <a:off x="1135800" y="457200"/>
            <a:ext cx="7627200" cy="593400"/>
          </a:xfrm>
        </p:spPr>
        <p:txBody>
          <a:bodyPr/>
          <a:lstStyle/>
          <a:p>
            <a:r>
              <a:rPr lang="en-US" dirty="0" smtClean="0"/>
              <a:t>Trending System </a:t>
            </a:r>
            <a:r>
              <a:rPr lang="en-US" sz="2400" dirty="0" smtClean="0"/>
              <a:t>(Buy &amp; Sell Signals )</a:t>
            </a:r>
            <a:endParaRPr lang="en-US" sz="2400" dirty="0"/>
          </a:p>
        </p:txBody>
      </p:sp>
      <p:sp>
        <p:nvSpPr>
          <p:cNvPr id="6" name="Text Placeholder 5"/>
          <p:cNvSpPr>
            <a:spLocks noGrp="1"/>
          </p:cNvSpPr>
          <p:nvPr>
            <p:ph type="body" sz="quarter" idx="13"/>
          </p:nvPr>
        </p:nvSpPr>
        <p:spPr/>
        <p:txBody>
          <a:bodyPr/>
          <a:lstStyle/>
          <a:p>
            <a:r>
              <a:rPr lang="en-US" dirty="0" smtClean="0"/>
              <a:t>-ADX is not good for oscillating markets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CHART EXAMPLE </a:t>
            </a:r>
            <a:r>
              <a:rPr lang="en-US" sz="2000" dirty="0" smtClean="0"/>
              <a:t>(Using Stockcharts.com)</a:t>
            </a:r>
            <a:endParaRPr lang="en-US" dirty="0"/>
          </a:p>
        </p:txBody>
      </p:sp>
      <p:graphicFrame>
        <p:nvGraphicFramePr>
          <p:cNvPr id="1030" name="Object 6"/>
          <p:cNvGraphicFramePr>
            <a:graphicFrameLocks noChangeAspect="1"/>
          </p:cNvGraphicFramePr>
          <p:nvPr/>
        </p:nvGraphicFramePr>
        <p:xfrm>
          <a:off x="1143000" y="1143000"/>
          <a:ext cx="7086600" cy="7315200"/>
        </p:xfrm>
        <a:graphic>
          <a:graphicData uri="http://schemas.openxmlformats.org/presentationml/2006/ole">
            <p:oleObj spid="_x0000_s2050" name="Acrobat Document" r:id="rId3" imgW="5829194" imgH="7543564"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CHART EXAMPLE </a:t>
            </a:r>
            <a:r>
              <a:rPr lang="en-US" sz="2000" dirty="0" smtClean="0"/>
              <a:t>(Using Thinkorswim.com)</a:t>
            </a:r>
            <a:endParaRPr lang="en-US" dirty="0"/>
          </a:p>
        </p:txBody>
      </p:sp>
      <p:pic>
        <p:nvPicPr>
          <p:cNvPr id="1031" name="Picture 7" descr="C:\Users\Alejandro\Desktop\2011-04-30-PROPHET.png"/>
          <p:cNvPicPr>
            <a:picLocks noChangeAspect="1" noChangeArrowheads="1"/>
          </p:cNvPicPr>
          <p:nvPr/>
        </p:nvPicPr>
        <p:blipFill>
          <a:blip r:embed="rId2" cstate="print"/>
          <a:srcRect/>
          <a:stretch>
            <a:fillRect/>
          </a:stretch>
        </p:blipFill>
        <p:spPr bwMode="auto">
          <a:xfrm>
            <a:off x="806816" y="1066800"/>
            <a:ext cx="8219759" cy="533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CLOSING THOUGHTS</a:t>
            </a:r>
            <a:r>
              <a:rPr lang="en-US" dirty="0" smtClean="0"/>
              <a:t>:</a:t>
            </a:r>
            <a:endParaRPr lang="en-US" dirty="0"/>
          </a:p>
        </p:txBody>
      </p:sp>
      <p:pic>
        <p:nvPicPr>
          <p:cNvPr id="5" name="Picture Placeholder 4" descr="recycle_wd.png"/>
          <p:cNvPicPr>
            <a:picLocks noGrp="1" noChangeAspect="1"/>
          </p:cNvPicPr>
          <p:nvPr>
            <p:ph type="pic" idx="1"/>
          </p:nvPr>
        </p:nvPicPr>
        <p:blipFill>
          <a:blip r:embed="rId2" cstate="print"/>
          <a:stretch>
            <a:fillRect/>
          </a:stretch>
        </p:blipFill>
        <p:spPr>
          <a:xfrm>
            <a:off x="372534" y="381000"/>
            <a:ext cx="8398931" cy="4724398"/>
          </a:xfrm>
          <a:ln>
            <a:solidFill>
              <a:schemeClr val="accent1"/>
            </a:solidFill>
          </a:ln>
        </p:spPr>
      </p:pic>
      <p:sp>
        <p:nvSpPr>
          <p:cNvPr id="4" name="Text Placeholder 3"/>
          <p:cNvSpPr>
            <a:spLocks noGrp="1"/>
          </p:cNvSpPr>
          <p:nvPr>
            <p:ph type="body" sz="half" idx="2"/>
          </p:nvPr>
        </p:nvSpPr>
        <p:spPr>
          <a:xfrm>
            <a:off x="457200" y="5562600"/>
            <a:ext cx="8305800" cy="1295400"/>
          </a:xfrm>
        </p:spPr>
        <p:txBody>
          <a:bodyPr>
            <a:normAutofit fontScale="62500" lnSpcReduction="20000"/>
          </a:bodyPr>
          <a:lstStyle/>
          <a:p>
            <a:r>
              <a:rPr lang="en-US" sz="2300" b="1" dirty="0" smtClean="0"/>
              <a:t>All indicators describe post-market activity, and therefore lag in the information they provide us. The fact that every moment is unique in the markets, should warn us that no indicator can fully predict future market action.  The ADX in particular has a smoothing technique for eliminating whipsaw action, but it also delays in providing real time information.  Indicators can only assist us to filter out the noise, and if used in combination with other criteria, they can be very powerful in allowing us to focus on expected </a:t>
            </a:r>
            <a:r>
              <a:rPr lang="en-US" sz="2300" b="1" i="1" dirty="0" smtClean="0"/>
              <a:t>probable</a:t>
            </a:r>
            <a:r>
              <a:rPr lang="en-US" sz="2300" b="1" dirty="0" smtClean="0"/>
              <a:t> outcomes.  </a:t>
            </a:r>
            <a:endParaRPr lang="en-US" sz="23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M_financial_puzzle">
  <a:themeElements>
    <a:clrScheme name="Financial Puzzle">
      <a:dk1>
        <a:srgbClr val="024E35"/>
      </a:dk1>
      <a:lt1>
        <a:srgbClr val="E4E4E4"/>
      </a:lt1>
      <a:dk2>
        <a:srgbClr val="313131"/>
      </a:dk2>
      <a:lt2>
        <a:srgbClr val="C5FDEB"/>
      </a:lt2>
      <a:accent1>
        <a:srgbClr val="FFC000"/>
      </a:accent1>
      <a:accent2>
        <a:srgbClr val="CDCDCD"/>
      </a:accent2>
      <a:accent3>
        <a:srgbClr val="5F4700"/>
      </a:accent3>
      <a:accent4>
        <a:srgbClr val="039C6D"/>
      </a:accent4>
      <a:accent5>
        <a:srgbClr val="012B1E"/>
      </a:accent5>
      <a:accent6>
        <a:srgbClr val="727272"/>
      </a:accent6>
      <a:hlink>
        <a:srgbClr val="046847"/>
      </a:hlink>
      <a:folHlink>
        <a:srgbClr val="58F9C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6F72222-2E47-4E57-97F7-E98424EB7051}"/>
</file>

<file path=customXml/itemProps2.xml><?xml version="1.0" encoding="utf-8"?>
<ds:datastoreItem xmlns:ds="http://schemas.openxmlformats.org/officeDocument/2006/customXml" ds:itemID="{AA972B02-866D-4ABF-B057-1DE07BBE1617}"/>
</file>

<file path=customXml/itemProps3.xml><?xml version="1.0" encoding="utf-8"?>
<ds:datastoreItem xmlns:ds="http://schemas.openxmlformats.org/officeDocument/2006/customXml" ds:itemID="{DCD572EE-163E-4221-9AD3-AAE2CA2DFA53}"/>
</file>

<file path=docProps/app.xml><?xml version="1.0" encoding="utf-8"?>
<Properties xmlns="http://schemas.openxmlformats.org/officeDocument/2006/extended-properties" xmlns:vt="http://schemas.openxmlformats.org/officeDocument/2006/docPropsVTypes">
  <Template>PM_financial_puzzle</Template>
  <TotalTime>2785</TotalTime>
  <Words>480</Words>
  <Application>Microsoft Office PowerPoint</Application>
  <PresentationFormat>On-screen Show (4:3)</PresentationFormat>
  <Paragraphs>66</Paragraphs>
  <Slides>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Century Gothic</vt:lpstr>
      <vt:lpstr>Segoe UI</vt:lpstr>
      <vt:lpstr>Perpetua</vt:lpstr>
      <vt:lpstr>Wingdings</vt:lpstr>
      <vt:lpstr>Calibri</vt:lpstr>
      <vt:lpstr>PM_financial_puzzle</vt:lpstr>
      <vt:lpstr>Acrobat Document</vt:lpstr>
      <vt:lpstr>ADX Indicator  AKA: “Wilder’s DMI”-Directional Movement Indicator </vt:lpstr>
      <vt:lpstr>ADX (+DI/-DI )</vt:lpstr>
      <vt:lpstr>J. Welles Wilder</vt:lpstr>
      <vt:lpstr>AD LINE</vt:lpstr>
      <vt:lpstr>-DI/+DI</vt:lpstr>
      <vt:lpstr>Trending System (Buy &amp; Sell Signals )</vt:lpstr>
      <vt:lpstr>CHART EXAMPLE (Using Stockcharts.com)</vt:lpstr>
      <vt:lpstr>CHART EXAMPLE (Using Thinkorswim.com)</vt:lpstr>
      <vt:lpstr>CLOSING THOUGHTS: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ADX</dc:title>
  <dc:creator>Alejandro</dc:creator>
  <cp:lastModifiedBy>Rick Edwards</cp:lastModifiedBy>
  <cp:revision>16</cp:revision>
  <dcterms:created xsi:type="dcterms:W3CDTF">2011-02-26T14:57:31Z</dcterms:created>
  <dcterms:modified xsi:type="dcterms:W3CDTF">1980-01-01T09:42:31Z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TC101857279</vt:lpwstr>
  </property>
</Properties>
</file>